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7" r:id="rId15"/>
    <p:sldId id="278" r:id="rId16"/>
    <p:sldId id="279" r:id="rId17"/>
    <p:sldId id="271" r:id="rId18"/>
    <p:sldId id="274" r:id="rId19"/>
    <p:sldId id="275" r:id="rId20"/>
    <p:sldId id="276" r:id="rId21"/>
    <p:sldId id="272" r:id="rId22"/>
    <p:sldId id="27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728" y="-12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3A67008-31A6-441D-845D-F259F01D4343}"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2E8A1A-05AA-4FC1-9E69-72A9EFA5D533}"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3A67008-31A6-441D-845D-F259F01D4343}"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2E8A1A-05AA-4FC1-9E69-72A9EFA5D53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3A67008-31A6-441D-845D-F259F01D4343}"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2E8A1A-05AA-4FC1-9E69-72A9EFA5D53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3A67008-31A6-441D-845D-F259F01D4343}"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2E8A1A-05AA-4FC1-9E69-72A9EFA5D53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3A67008-31A6-441D-845D-F259F01D4343}"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2E8A1A-05AA-4FC1-9E69-72A9EFA5D533}"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83A67008-31A6-441D-845D-F259F01D4343}" type="datetimeFigureOut">
              <a:rPr lang="ru-RU" smtClean="0"/>
              <a:t>25.10.2013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2E8A1A-05AA-4FC1-9E69-72A9EFA5D53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83A67008-31A6-441D-845D-F259F01D4343}" type="datetimeFigureOut">
              <a:rPr lang="ru-RU" smtClean="0"/>
              <a:t>25.10.2013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42E8A1A-05AA-4FC1-9E69-72A9EFA5D533}"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3A67008-31A6-441D-845D-F259F01D4343}" type="datetimeFigureOut">
              <a:rPr lang="ru-RU" smtClean="0"/>
              <a:t>25.10.2013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42E8A1A-05AA-4FC1-9E69-72A9EFA5D53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67008-31A6-441D-845D-F259F01D4343}" type="datetimeFigureOut">
              <a:rPr lang="ru-RU" smtClean="0"/>
              <a:t>25.10.2013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42E8A1A-05AA-4FC1-9E69-72A9EFA5D53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A67008-31A6-441D-845D-F259F01D4343}" type="datetimeFigureOut">
              <a:rPr lang="ru-RU" smtClean="0"/>
              <a:t>25.10.2013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2E8A1A-05AA-4FC1-9E69-72A9EFA5D533}"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A67008-31A6-441D-845D-F259F01D4343}" type="datetimeFigureOut">
              <a:rPr lang="ru-RU" smtClean="0"/>
              <a:t>25.10.2013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2E8A1A-05AA-4FC1-9E69-72A9EFA5D53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3A67008-31A6-441D-845D-F259F01D4343}" type="datetimeFigureOut">
              <a:rPr lang="ru-RU" smtClean="0"/>
              <a:t>25.10.2013</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42E8A1A-05AA-4FC1-9E69-72A9EFA5D533}"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imgres?imgurl=http://img.tfd.com/wn/52/61B9F-pithecanthropus.gif&amp;imgrefurl=http://www.thefreedictionary.com/Pithecanthropus&amp;h=133&amp;w=135&amp;sz=9&amp;hl=en&amp;start=61&amp;um=1&amp;tbnid=hQKQEBfsTk9NsM:&amp;tbnh=91&amp;tbnw=92&amp;prev=/images?q=primitive+men&amp;start=60&amp;ndsp=20&amp;um=1&amp;hl=en&amp;rls=com.microsoft:en-us:IE-SearchBox&amp;rlz=1I7GGLG&amp;sa=N"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44824"/>
            <a:ext cx="7543800" cy="2447528"/>
          </a:xfrm>
        </p:spPr>
        <p:txBody>
          <a:bodyPr/>
          <a:lstStyle/>
          <a:p>
            <a:pPr algn="ctr"/>
            <a:r>
              <a:rPr lang="en-US" b="1" dirty="0"/>
              <a:t>Cesare Lombroso</a:t>
            </a:r>
            <a:r>
              <a:rPr lang="en-US" dirty="0"/>
              <a:t> </a:t>
            </a:r>
            <a:r>
              <a:rPr lang="ru-RU" dirty="0" smtClean="0"/>
              <a:t/>
            </a:r>
            <a:br>
              <a:rPr lang="ru-RU" dirty="0" smtClean="0"/>
            </a:br>
            <a:r>
              <a:rPr lang="en-US" dirty="0" smtClean="0"/>
              <a:t>and his theory</a:t>
            </a:r>
            <a:endParaRPr lang="ru-RU" dirty="0"/>
          </a:p>
        </p:txBody>
      </p:sp>
    </p:spTree>
    <p:extLst>
      <p:ext uri="{BB962C8B-B14F-4D97-AF65-F5344CB8AC3E}">
        <p14:creationId xmlns:p14="http://schemas.microsoft.com/office/powerpoint/2010/main" val="219758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19th century image indicating a suspected resemblance between appearance and personality. From: New Physiognomy or Signs of Character (1871) www.bc.edu/bc_org/avp/cas/fnart/phreno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752242"/>
            <a:ext cx="4557229"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67544" y="548680"/>
            <a:ext cx="8208912" cy="4708981"/>
          </a:xfrm>
          <a:prstGeom prst="rect">
            <a:avLst/>
          </a:prstGeom>
        </p:spPr>
        <p:txBody>
          <a:bodyPr wrap="square">
            <a:spAutoFit/>
          </a:bodyPr>
          <a:lstStyle/>
          <a:p>
            <a:r>
              <a:rPr lang="en-US" sz="2400" dirty="0">
                <a:latin typeface="Arial" pitchFamily="34" charset="0"/>
                <a:cs typeface="Arial" pitchFamily="34" charset="0"/>
              </a:rPr>
              <a:t>In 3000 anthropometric measurements he found some biological traits of criminals.</a:t>
            </a:r>
            <a:endParaRPr lang="ru-RU" sz="2400" dirty="0">
              <a:latin typeface="Arial" pitchFamily="34" charset="0"/>
              <a:cs typeface="Arial" pitchFamily="34" charset="0"/>
            </a:endParaRPr>
          </a:p>
          <a:p>
            <a:r>
              <a:rPr lang="en-US" sz="2400" dirty="0">
                <a:latin typeface="Arial" pitchFamily="34" charset="0"/>
                <a:cs typeface="Arial" pitchFamily="34" charset="0"/>
              </a:rPr>
              <a:t> </a:t>
            </a:r>
            <a:endParaRPr lang="ru-RU" sz="2400" dirty="0">
              <a:latin typeface="Arial" pitchFamily="34" charset="0"/>
              <a:cs typeface="Arial" pitchFamily="34" charset="0"/>
            </a:endParaRPr>
          </a:p>
          <a:p>
            <a:pPr algn="ctr">
              <a:spcAft>
                <a:spcPts val="1200"/>
              </a:spcAft>
            </a:pPr>
            <a:r>
              <a:rPr lang="en-US" sz="2400" b="1" dirty="0">
                <a:latin typeface="Arial" pitchFamily="34" charset="0"/>
                <a:cs typeface="Arial" pitchFamily="34" charset="0"/>
              </a:rPr>
              <a:t>Biological traits of born criminal are</a:t>
            </a:r>
            <a:r>
              <a:rPr lang="en-US" sz="2400" b="1" dirty="0" smtClean="0">
                <a:latin typeface="Arial" pitchFamily="34" charset="0"/>
                <a:cs typeface="Arial" pitchFamily="34" charset="0"/>
              </a:rPr>
              <a:t>:</a:t>
            </a:r>
            <a:r>
              <a:rPr lang="en-US" sz="2400" b="1" dirty="0">
                <a:latin typeface="Arial" pitchFamily="34" charset="0"/>
                <a:cs typeface="Arial" pitchFamily="34" charset="0"/>
              </a:rPr>
              <a:t> </a:t>
            </a:r>
            <a:endParaRPr lang="ru-RU" sz="2400" b="1" dirty="0" smtClean="0">
              <a:latin typeface="Arial" pitchFamily="34" charset="0"/>
              <a:cs typeface="Arial" pitchFamily="34" charset="0"/>
            </a:endParaRPr>
          </a:p>
          <a:p>
            <a:pPr marL="342900" indent="-342900">
              <a:spcAft>
                <a:spcPts val="1200"/>
              </a:spcAft>
              <a:buBlip>
                <a:blip r:embed="rId3"/>
              </a:buBlip>
            </a:pPr>
            <a:r>
              <a:rPr lang="en-US" sz="2400" dirty="0" smtClean="0">
                <a:latin typeface="Arial" pitchFamily="34" charset="0"/>
                <a:cs typeface="Arial" pitchFamily="34" charset="0"/>
              </a:rPr>
              <a:t>unusual size or shape of the head,</a:t>
            </a:r>
            <a:endParaRPr lang="ru-RU" sz="2400" dirty="0" smtClean="0">
              <a:latin typeface="Arial" pitchFamily="34" charset="0"/>
              <a:cs typeface="Arial" pitchFamily="34" charset="0"/>
            </a:endParaRPr>
          </a:p>
          <a:p>
            <a:pPr marL="342900" indent="-342900">
              <a:spcAft>
                <a:spcPts val="1200"/>
              </a:spcAft>
              <a:buBlip>
                <a:blip r:embed="rId3"/>
              </a:buBlip>
            </a:pPr>
            <a:r>
              <a:rPr lang="en-US" sz="2400" dirty="0" smtClean="0">
                <a:latin typeface="Arial" pitchFamily="34" charset="0"/>
                <a:cs typeface="Arial" pitchFamily="34" charset="0"/>
              </a:rPr>
              <a:t>strange </a:t>
            </a:r>
            <a:r>
              <a:rPr lang="en-US" sz="2400" dirty="0">
                <a:latin typeface="Arial" pitchFamily="34" charset="0"/>
                <a:cs typeface="Arial" pitchFamily="34" charset="0"/>
              </a:rPr>
              <a:t>eyes,</a:t>
            </a:r>
            <a:endParaRPr lang="ru-RU" sz="2400" dirty="0">
              <a:latin typeface="Arial" pitchFamily="34" charset="0"/>
              <a:cs typeface="Arial" pitchFamily="34" charset="0"/>
            </a:endParaRPr>
          </a:p>
          <a:p>
            <a:pPr marL="342900" indent="-342900">
              <a:spcAft>
                <a:spcPts val="1200"/>
              </a:spcAft>
              <a:buBlip>
                <a:blip r:embed="rId3"/>
              </a:buBlip>
            </a:pPr>
            <a:r>
              <a:rPr lang="en-US" sz="2400" dirty="0" smtClean="0">
                <a:latin typeface="Arial" pitchFamily="34" charset="0"/>
                <a:cs typeface="Arial" pitchFamily="34" charset="0"/>
              </a:rPr>
              <a:t>facial </a:t>
            </a:r>
            <a:r>
              <a:rPr lang="en-US" sz="2400" dirty="0">
                <a:latin typeface="Arial" pitchFamily="34" charset="0"/>
                <a:cs typeface="Arial" pitchFamily="34" charset="0"/>
              </a:rPr>
              <a:t>asymmetry,</a:t>
            </a:r>
            <a:endParaRPr lang="ru-RU" sz="2400" dirty="0">
              <a:latin typeface="Arial" pitchFamily="34" charset="0"/>
              <a:cs typeface="Arial" pitchFamily="34" charset="0"/>
            </a:endParaRPr>
          </a:p>
          <a:p>
            <a:pPr marL="342900" indent="-342900">
              <a:spcAft>
                <a:spcPts val="1200"/>
              </a:spcAft>
              <a:buBlip>
                <a:blip r:embed="rId3"/>
              </a:buBlip>
            </a:pPr>
            <a:r>
              <a:rPr lang="en-US" sz="2400" dirty="0" smtClean="0">
                <a:latin typeface="Arial" pitchFamily="34" charset="0"/>
                <a:cs typeface="Arial" pitchFamily="34" charset="0"/>
              </a:rPr>
              <a:t>extended </a:t>
            </a:r>
            <a:r>
              <a:rPr lang="en-US" sz="2400" dirty="0">
                <a:latin typeface="Arial" pitchFamily="34" charset="0"/>
                <a:cs typeface="Arial" pitchFamily="34" charset="0"/>
              </a:rPr>
              <a:t>jaw and jaw bone</a:t>
            </a:r>
            <a:r>
              <a:rPr lang="en-US" sz="2400" dirty="0" smtClean="0">
                <a:latin typeface="Arial" pitchFamily="34" charset="0"/>
                <a:cs typeface="Arial" pitchFamily="34" charset="0"/>
              </a:rPr>
              <a:t>,</a:t>
            </a:r>
            <a:endParaRPr lang="ru-RU" sz="2400" dirty="0">
              <a:latin typeface="Arial" pitchFamily="34" charset="0"/>
              <a:cs typeface="Arial" pitchFamily="34" charset="0"/>
            </a:endParaRPr>
          </a:p>
          <a:p>
            <a:pPr marL="342900" indent="-342900">
              <a:spcAft>
                <a:spcPts val="1200"/>
              </a:spcAft>
              <a:buBlip>
                <a:blip r:embed="rId3"/>
              </a:buBlip>
            </a:pPr>
            <a:r>
              <a:rPr lang="en-US" sz="2400" dirty="0" smtClean="0">
                <a:latin typeface="Arial" pitchFamily="34" charset="0"/>
                <a:cs typeface="Arial" pitchFamily="34" charset="0"/>
              </a:rPr>
              <a:t>too </a:t>
            </a:r>
            <a:r>
              <a:rPr lang="en-US" sz="2400" dirty="0">
                <a:latin typeface="Arial" pitchFamily="34" charset="0"/>
                <a:cs typeface="Arial" pitchFamily="34" charset="0"/>
              </a:rPr>
              <a:t>big or too small ears</a:t>
            </a:r>
            <a:r>
              <a:rPr lang="en-US" sz="2400" dirty="0" smtClean="0">
                <a:latin typeface="Arial" pitchFamily="34" charset="0"/>
                <a:cs typeface="Arial" pitchFamily="34" charset="0"/>
              </a:rPr>
              <a:t>,</a:t>
            </a:r>
            <a:r>
              <a:rPr lang="en-US" sz="2400" dirty="0">
                <a:latin typeface="Arial" pitchFamily="34" charset="0"/>
                <a:cs typeface="Arial" pitchFamily="34" charset="0"/>
              </a:rPr>
              <a:t> </a:t>
            </a:r>
            <a:endParaRPr lang="ru-RU" sz="2400" dirty="0" smtClean="0">
              <a:latin typeface="Arial" pitchFamily="34" charset="0"/>
              <a:cs typeface="Arial" pitchFamily="34" charset="0"/>
            </a:endParaRPr>
          </a:p>
          <a:p>
            <a:pPr marL="342900" indent="-342900">
              <a:spcAft>
                <a:spcPts val="1200"/>
              </a:spcAft>
              <a:buBlip>
                <a:blip r:embed="rId3"/>
              </a:buBlip>
            </a:pPr>
            <a:r>
              <a:rPr lang="en-US" sz="2400" dirty="0" smtClean="0">
                <a:latin typeface="Arial" pitchFamily="34" charset="0"/>
                <a:cs typeface="Arial" pitchFamily="34" charset="0"/>
              </a:rPr>
              <a:t>full </a:t>
            </a:r>
            <a:r>
              <a:rPr lang="en-US" sz="2400" dirty="0">
                <a:latin typeface="Arial" pitchFamily="34" charset="0"/>
                <a:cs typeface="Arial" pitchFamily="34" charset="0"/>
              </a:rPr>
              <a:t>lips leaned forward</a:t>
            </a:r>
            <a:r>
              <a:rPr lang="en-US" sz="2400" dirty="0" smtClean="0">
                <a:latin typeface="Arial" pitchFamily="34" charset="0"/>
                <a:cs typeface="Arial" pitchFamily="34" charset="0"/>
              </a:rPr>
              <a:t>,</a:t>
            </a:r>
            <a:endParaRPr lang="ru-RU" sz="2400" dirty="0" smtClean="0">
              <a:latin typeface="Arial" pitchFamily="34" charset="0"/>
              <a:cs typeface="Arial" pitchFamily="34" charset="0"/>
            </a:endParaRPr>
          </a:p>
        </p:txBody>
      </p:sp>
    </p:spTree>
    <p:extLst>
      <p:ext uri="{BB962C8B-B14F-4D97-AF65-F5344CB8AC3E}">
        <p14:creationId xmlns:p14="http://schemas.microsoft.com/office/powerpoint/2010/main" val="2417230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A drawing showing the alleged physical and psychological relationship between man and ani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0" y="3212975"/>
            <a:ext cx="4896546" cy="2765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95536" y="548679"/>
            <a:ext cx="8208912" cy="3600986"/>
          </a:xfrm>
          <a:prstGeom prst="rect">
            <a:avLst/>
          </a:prstGeom>
        </p:spPr>
        <p:txBody>
          <a:bodyPr wrap="square">
            <a:spAutoFit/>
          </a:bodyPr>
          <a:lstStyle/>
          <a:p>
            <a:pPr marL="342900" indent="-342900">
              <a:spcAft>
                <a:spcPts val="1200"/>
              </a:spcAft>
              <a:buBlip>
                <a:blip r:embed="rId3"/>
              </a:buBlip>
            </a:pPr>
            <a:r>
              <a:rPr lang="en-US" sz="2400" dirty="0" smtClean="0">
                <a:latin typeface="Arial" pitchFamily="34" charset="0"/>
                <a:cs typeface="Arial" pitchFamily="34" charset="0"/>
              </a:rPr>
              <a:t>abnormal </a:t>
            </a:r>
            <a:r>
              <a:rPr lang="en-US" sz="2400" dirty="0">
                <a:latin typeface="Arial" pitchFamily="34" charset="0"/>
                <a:cs typeface="Arial" pitchFamily="34" charset="0"/>
              </a:rPr>
              <a:t>teeth,</a:t>
            </a:r>
            <a:endParaRPr lang="ru-RU" sz="2400" dirty="0">
              <a:latin typeface="Arial" pitchFamily="34" charset="0"/>
              <a:cs typeface="Arial" pitchFamily="34" charset="0"/>
            </a:endParaRPr>
          </a:p>
          <a:p>
            <a:pPr marL="342900" indent="-342900">
              <a:spcAft>
                <a:spcPts val="1200"/>
              </a:spcAft>
              <a:buBlip>
                <a:blip r:embed="rId3"/>
              </a:buBlip>
            </a:pPr>
            <a:r>
              <a:rPr lang="en-US" sz="2400" dirty="0">
                <a:latin typeface="Arial" pitchFamily="34" charset="0"/>
                <a:cs typeface="Arial" pitchFamily="34" charset="0"/>
              </a:rPr>
              <a:t>wrinkled skin,</a:t>
            </a:r>
            <a:endParaRPr lang="ru-RU" sz="2400" dirty="0">
              <a:latin typeface="Arial" pitchFamily="34" charset="0"/>
              <a:cs typeface="Arial" pitchFamily="34" charset="0"/>
            </a:endParaRPr>
          </a:p>
          <a:p>
            <a:pPr marL="342900" indent="-342900">
              <a:spcAft>
                <a:spcPts val="1200"/>
              </a:spcAft>
              <a:buBlip>
                <a:blip r:embed="rId3"/>
              </a:buBlip>
            </a:pPr>
            <a:r>
              <a:rPr lang="en-US" sz="2400" dirty="0">
                <a:latin typeface="Arial" pitchFamily="34" charset="0"/>
                <a:cs typeface="Arial" pitchFamily="34" charset="0"/>
              </a:rPr>
              <a:t>nose curled up; </a:t>
            </a:r>
            <a:endParaRPr lang="ru-RU" sz="2400" dirty="0" smtClean="0">
              <a:latin typeface="Arial" pitchFamily="34" charset="0"/>
              <a:cs typeface="Arial" pitchFamily="34" charset="0"/>
            </a:endParaRPr>
          </a:p>
          <a:p>
            <a:pPr>
              <a:spcAft>
                <a:spcPts val="1200"/>
              </a:spcAft>
            </a:pPr>
            <a:r>
              <a:rPr lang="ru-RU" sz="2400" dirty="0">
                <a:latin typeface="Arial" pitchFamily="34" charset="0"/>
                <a:cs typeface="Arial" pitchFamily="34" charset="0"/>
              </a:rPr>
              <a:t> </a:t>
            </a:r>
            <a:r>
              <a:rPr lang="ru-RU" sz="2400" dirty="0" smtClean="0">
                <a:latin typeface="Arial" pitchFamily="34" charset="0"/>
                <a:cs typeface="Arial" pitchFamily="34" charset="0"/>
              </a:rPr>
              <a:t>    </a:t>
            </a:r>
            <a:r>
              <a:rPr lang="en-US" sz="2100" dirty="0" smtClean="0">
                <a:latin typeface="Arial" pitchFamily="34" charset="0"/>
                <a:cs typeface="Arial" pitchFamily="34" charset="0"/>
              </a:rPr>
              <a:t>thief's </a:t>
            </a:r>
            <a:r>
              <a:rPr lang="en-US" sz="2100" dirty="0">
                <a:latin typeface="Arial" pitchFamily="34" charset="0"/>
                <a:cs typeface="Arial" pitchFamily="34" charset="0"/>
              </a:rPr>
              <a:t>have a flat nose and murderers have a beak nose,</a:t>
            </a:r>
            <a:endParaRPr lang="ru-RU" sz="2100" dirty="0">
              <a:latin typeface="Arial" pitchFamily="34" charset="0"/>
              <a:cs typeface="Arial" pitchFamily="34" charset="0"/>
            </a:endParaRPr>
          </a:p>
          <a:p>
            <a:pPr marL="342900" indent="-342900">
              <a:spcAft>
                <a:spcPts val="1200"/>
              </a:spcAft>
              <a:buBlip>
                <a:blip r:embed="rId3"/>
              </a:buBlip>
            </a:pPr>
            <a:r>
              <a:rPr lang="en-US" sz="2400" dirty="0">
                <a:latin typeface="Arial" pitchFamily="34" charset="0"/>
                <a:cs typeface="Arial" pitchFamily="34" charset="0"/>
              </a:rPr>
              <a:t>too long, too small or flat chin,</a:t>
            </a:r>
            <a:endParaRPr lang="ru-RU" sz="2400" dirty="0">
              <a:latin typeface="Arial" pitchFamily="34" charset="0"/>
              <a:cs typeface="Arial" pitchFamily="34" charset="0"/>
            </a:endParaRPr>
          </a:p>
          <a:p>
            <a:pPr marL="342900" indent="-342900">
              <a:spcAft>
                <a:spcPts val="1200"/>
              </a:spcAft>
              <a:buBlip>
                <a:blip r:embed="rId3"/>
              </a:buBlip>
            </a:pPr>
            <a:r>
              <a:rPr lang="en-US" sz="2400" dirty="0">
                <a:latin typeface="Arial" pitchFamily="34" charset="0"/>
                <a:cs typeface="Arial" pitchFamily="34" charset="0"/>
              </a:rPr>
              <a:t>dark skin and</a:t>
            </a:r>
            <a:endParaRPr lang="ru-RU" sz="2400" dirty="0">
              <a:latin typeface="Arial" pitchFamily="34" charset="0"/>
              <a:cs typeface="Arial" pitchFamily="34" charset="0"/>
            </a:endParaRPr>
          </a:p>
          <a:p>
            <a:pPr marL="342900" indent="-342900">
              <a:spcAft>
                <a:spcPts val="1200"/>
              </a:spcAft>
              <a:buBlip>
                <a:blip r:embed="rId3"/>
              </a:buBlip>
            </a:pPr>
            <a:r>
              <a:rPr lang="en-US" sz="2400" dirty="0">
                <a:latin typeface="Arial" pitchFamily="34" charset="0"/>
                <a:cs typeface="Arial" pitchFamily="34" charset="0"/>
              </a:rPr>
              <a:t>too long arms.</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val="3574682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50000">
              <a:schemeClr val="tx1">
                <a:lumMod val="85000"/>
                <a:lumOff val="1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pic>
        <p:nvPicPr>
          <p:cNvPr id="1026" name="Picture 2" descr="http://www.photo-dictionary.com/photofiles/list/6843/9065crim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260" y="2564904"/>
            <a:ext cx="5731396" cy="381547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683569" y="457200"/>
            <a:ext cx="7704855" cy="5708104"/>
          </a:xfrm>
        </p:spPr>
        <p:txBody>
          <a:bodyPr>
            <a:normAutofit lnSpcReduction="10000"/>
          </a:bodyPr>
          <a:lstStyle/>
          <a:p>
            <a:pPr marL="0" indent="0">
              <a:buNone/>
            </a:pPr>
            <a:r>
              <a:rPr lang="ru-RU" dirty="0" smtClean="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According </a:t>
            </a:r>
            <a:r>
              <a:rPr lang="en-US" dirty="0">
                <a:solidFill>
                  <a:schemeClr val="bg1"/>
                </a:solidFill>
                <a:latin typeface="Arial" pitchFamily="34" charset="0"/>
                <a:cs typeface="Arial" pitchFamily="34" charset="0"/>
              </a:rPr>
              <a:t>to Lombroso,  persons who have </a:t>
            </a:r>
            <a:r>
              <a:rPr lang="en-US" b="1" dirty="0">
                <a:solidFill>
                  <a:schemeClr val="bg1"/>
                </a:solidFill>
                <a:latin typeface="Arial" pitchFamily="34" charset="0"/>
                <a:cs typeface="Arial" pitchFamily="34" charset="0"/>
              </a:rPr>
              <a:t>five or more</a:t>
            </a:r>
            <a:r>
              <a:rPr lang="en-US" dirty="0">
                <a:solidFill>
                  <a:schemeClr val="bg1"/>
                </a:solidFill>
                <a:latin typeface="Arial" pitchFamily="34" charset="0"/>
                <a:cs typeface="Arial" pitchFamily="34" charset="0"/>
              </a:rPr>
              <a:t> biological traits are born criminals. </a:t>
            </a:r>
            <a:endParaRPr lang="ru-RU" dirty="0" smtClean="0">
              <a:solidFill>
                <a:schemeClr val="bg1"/>
              </a:solidFill>
              <a:latin typeface="Arial" pitchFamily="34" charset="0"/>
              <a:cs typeface="Arial" pitchFamily="34" charset="0"/>
            </a:endParaRPr>
          </a:p>
          <a:p>
            <a:pPr marL="0" indent="0">
              <a:buNone/>
            </a:pPr>
            <a:r>
              <a:rPr lang="ru-RU" dirty="0" smtClean="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Beside </a:t>
            </a:r>
            <a:r>
              <a:rPr lang="en-US" dirty="0">
                <a:solidFill>
                  <a:schemeClr val="bg1"/>
                </a:solidFill>
                <a:latin typeface="Arial" pitchFamily="34" charset="0"/>
                <a:cs typeface="Arial" pitchFamily="34" charset="0"/>
              </a:rPr>
              <a:t>physical traits Lombroso introduces some other traits of born criminal:</a:t>
            </a:r>
            <a:endParaRPr lang="ru-RU" dirty="0">
              <a:solidFill>
                <a:schemeClr val="bg1"/>
              </a:solidFill>
              <a:latin typeface="Arial" pitchFamily="34" charset="0"/>
              <a:cs typeface="Arial" pitchFamily="34" charset="0"/>
            </a:endParaRPr>
          </a:p>
          <a:p>
            <a:endParaRPr lang="ru-RU" dirty="0">
              <a:solidFill>
                <a:schemeClr val="bg1"/>
              </a:solidFill>
              <a:latin typeface="Arial" pitchFamily="34" charset="0"/>
              <a:cs typeface="Arial" pitchFamily="34" charset="0"/>
            </a:endParaRPr>
          </a:p>
          <a:p>
            <a:r>
              <a:rPr lang="en-US" dirty="0">
                <a:solidFill>
                  <a:schemeClr val="bg1"/>
                </a:solidFill>
                <a:latin typeface="Arial" pitchFamily="34" charset="0"/>
                <a:cs typeface="Arial" pitchFamily="34" charset="0"/>
              </a:rPr>
              <a:t>1)    hypersensitivity on the </a:t>
            </a:r>
            <a:r>
              <a:rPr lang="en-US" dirty="0" smtClean="0">
                <a:solidFill>
                  <a:schemeClr val="bg1"/>
                </a:solidFill>
                <a:latin typeface="Arial" pitchFamily="34" charset="0"/>
                <a:cs typeface="Arial" pitchFamily="34" charset="0"/>
              </a:rPr>
              <a:t>pain </a:t>
            </a:r>
            <a:r>
              <a:rPr lang="en-US" dirty="0">
                <a:solidFill>
                  <a:schemeClr val="bg1"/>
                </a:solidFill>
                <a:latin typeface="Arial" pitchFamily="34" charset="0"/>
                <a:cs typeface="Arial" pitchFamily="34" charset="0"/>
              </a:rPr>
              <a:t>and touch,</a:t>
            </a:r>
            <a:endParaRPr lang="ru-RU" dirty="0">
              <a:solidFill>
                <a:schemeClr val="bg1"/>
              </a:solidFill>
              <a:latin typeface="Arial" pitchFamily="34" charset="0"/>
              <a:cs typeface="Arial" pitchFamily="34" charset="0"/>
            </a:endParaRPr>
          </a:p>
          <a:p>
            <a:endParaRPr lang="ru-RU" dirty="0">
              <a:solidFill>
                <a:schemeClr val="bg1"/>
              </a:solidFill>
              <a:latin typeface="Arial" pitchFamily="34" charset="0"/>
              <a:cs typeface="Arial" pitchFamily="34" charset="0"/>
            </a:endParaRPr>
          </a:p>
          <a:p>
            <a:r>
              <a:rPr lang="en-US" dirty="0">
                <a:solidFill>
                  <a:schemeClr val="bg1"/>
                </a:solidFill>
                <a:latin typeface="Arial" pitchFamily="34" charset="0"/>
                <a:cs typeface="Arial" pitchFamily="34" charset="0"/>
              </a:rPr>
              <a:t>2)    use of special criminal slang,</a:t>
            </a:r>
            <a:endParaRPr lang="ru-RU" dirty="0">
              <a:solidFill>
                <a:schemeClr val="bg1"/>
              </a:solidFill>
              <a:latin typeface="Arial" pitchFamily="34" charset="0"/>
              <a:cs typeface="Arial" pitchFamily="34" charset="0"/>
            </a:endParaRPr>
          </a:p>
          <a:p>
            <a:endParaRPr lang="ru-RU" dirty="0">
              <a:solidFill>
                <a:schemeClr val="bg1"/>
              </a:solidFill>
              <a:latin typeface="Arial" pitchFamily="34" charset="0"/>
              <a:cs typeface="Arial" pitchFamily="34" charset="0"/>
            </a:endParaRPr>
          </a:p>
          <a:p>
            <a:r>
              <a:rPr lang="en-US" dirty="0">
                <a:solidFill>
                  <a:schemeClr val="bg1"/>
                </a:solidFill>
                <a:latin typeface="Arial" pitchFamily="34" charset="0"/>
                <a:cs typeface="Arial" pitchFamily="34" charset="0"/>
              </a:rPr>
              <a:t>3</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   grotesque expression of thoughts,</a:t>
            </a:r>
            <a:endParaRPr lang="ru-RU" dirty="0">
              <a:solidFill>
                <a:schemeClr val="bg1"/>
              </a:solidFill>
              <a:latin typeface="Arial" pitchFamily="34" charset="0"/>
              <a:cs typeface="Arial" pitchFamily="34" charset="0"/>
            </a:endParaRPr>
          </a:p>
          <a:p>
            <a:endParaRPr lang="ru-RU" dirty="0">
              <a:solidFill>
                <a:schemeClr val="bg1"/>
              </a:solidFill>
              <a:latin typeface="Arial" pitchFamily="34" charset="0"/>
              <a:cs typeface="Arial" pitchFamily="34" charset="0"/>
            </a:endParaRPr>
          </a:p>
          <a:p>
            <a:r>
              <a:rPr lang="en-US" dirty="0">
                <a:solidFill>
                  <a:schemeClr val="bg1"/>
                </a:solidFill>
                <a:latin typeface="Arial" pitchFamily="34" charset="0"/>
                <a:cs typeface="Arial" pitchFamily="34" charset="0"/>
              </a:rPr>
              <a:t>4)    tattoos and</a:t>
            </a:r>
            <a:endParaRPr lang="ru-RU" dirty="0">
              <a:solidFill>
                <a:schemeClr val="bg1"/>
              </a:solidFill>
              <a:latin typeface="Arial" pitchFamily="34" charset="0"/>
              <a:cs typeface="Arial" pitchFamily="34" charset="0"/>
            </a:endParaRPr>
          </a:p>
          <a:p>
            <a:endParaRPr lang="ru-RU" dirty="0">
              <a:solidFill>
                <a:schemeClr val="bg1"/>
              </a:solidFill>
              <a:latin typeface="Arial" pitchFamily="34" charset="0"/>
              <a:cs typeface="Arial" pitchFamily="34" charset="0"/>
            </a:endParaRPr>
          </a:p>
          <a:p>
            <a:r>
              <a:rPr lang="en-US" dirty="0">
                <a:solidFill>
                  <a:schemeClr val="bg1"/>
                </a:solidFill>
                <a:latin typeface="Arial" pitchFamily="34" charset="0"/>
                <a:cs typeface="Arial" pitchFamily="34" charset="0"/>
              </a:rPr>
              <a:t>5)    unemployment</a:t>
            </a:r>
            <a:r>
              <a:rPr lang="en-US" dirty="0" smtClean="0">
                <a:solidFill>
                  <a:schemeClr val="bg1"/>
                </a:solidFill>
                <a:latin typeface="Arial" pitchFamily="34" charset="0"/>
                <a:cs typeface="Arial" pitchFamily="34" charset="0"/>
              </a:rPr>
              <a:t>.</a:t>
            </a:r>
            <a:endParaRPr lang="ru-RU"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23998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Tattoos </a:t>
            </a:r>
            <a:endParaRPr lang="ru-RU" dirty="0"/>
          </a:p>
        </p:txBody>
      </p:sp>
      <p:sp>
        <p:nvSpPr>
          <p:cNvPr id="9" name="Прямоугольник 8"/>
          <p:cNvSpPr/>
          <p:nvPr/>
        </p:nvSpPr>
        <p:spPr>
          <a:xfrm>
            <a:off x="440582" y="2849314"/>
            <a:ext cx="3960440" cy="2246769"/>
          </a:xfrm>
          <a:prstGeom prst="rect">
            <a:avLst/>
          </a:prstGeom>
        </p:spPr>
        <p:txBody>
          <a:bodyPr wrap="square">
            <a:spAutoFit/>
          </a:bodyPr>
          <a:lstStyle/>
          <a:p>
            <a:pPr marL="342900" indent="-342900">
              <a:buFont typeface="Wingdings" pitchFamily="2" charset="2"/>
              <a:buChar char="Ø"/>
            </a:pPr>
            <a:r>
              <a:rPr lang="en-US" sz="2800" dirty="0" smtClean="0">
                <a:latin typeface="Arial" pitchFamily="34" charset="0"/>
                <a:cs typeface="Arial" pitchFamily="34" charset="0"/>
              </a:rPr>
              <a:t>Tattoos </a:t>
            </a:r>
            <a:r>
              <a:rPr lang="en-US" sz="2800" dirty="0">
                <a:latin typeface="Arial" pitchFamily="34" charset="0"/>
                <a:cs typeface="Arial" pitchFamily="34" charset="0"/>
              </a:rPr>
              <a:t>stood as evidence of both insensitive to physical pain and immorality</a:t>
            </a:r>
          </a:p>
        </p:txBody>
      </p:sp>
      <p:pic>
        <p:nvPicPr>
          <p:cNvPr id="5126" name="Picture 6" descr="http://tattook.ru/cat/kriminalnye-tatuirovk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851487"/>
            <a:ext cx="4762500"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993304" y="434370"/>
            <a:ext cx="7272808" cy="954107"/>
          </a:xfrm>
          <a:prstGeom prst="rect">
            <a:avLst/>
          </a:prstGeom>
        </p:spPr>
        <p:txBody>
          <a:bodyPr wrap="square">
            <a:spAutoFit/>
          </a:bodyPr>
          <a:lstStyle/>
          <a:p>
            <a:pPr algn="ctr"/>
            <a:r>
              <a:rPr lang="en-US" sz="2800" dirty="0">
                <a:latin typeface="Arial" pitchFamily="34" charset="0"/>
                <a:cs typeface="Arial" pitchFamily="34" charset="0"/>
              </a:rPr>
              <a:t>Were significant to Lombroso </a:t>
            </a:r>
          </a:p>
          <a:p>
            <a:pPr algn="ctr"/>
            <a:r>
              <a:rPr lang="en-US" sz="2800" dirty="0">
                <a:latin typeface="Arial" pitchFamily="34" charset="0"/>
                <a:cs typeface="Arial" pitchFamily="34" charset="0"/>
              </a:rPr>
              <a:t>Most of the “born criminals” had them</a:t>
            </a:r>
          </a:p>
        </p:txBody>
      </p:sp>
      <p:sp>
        <p:nvSpPr>
          <p:cNvPr id="13" name="Прямоугольник 12"/>
          <p:cNvSpPr/>
          <p:nvPr/>
        </p:nvSpPr>
        <p:spPr>
          <a:xfrm>
            <a:off x="993304" y="1772815"/>
            <a:ext cx="7035080" cy="954107"/>
          </a:xfrm>
          <a:prstGeom prst="rect">
            <a:avLst/>
          </a:prstGeom>
        </p:spPr>
        <p:txBody>
          <a:bodyPr wrap="square">
            <a:spAutoFit/>
          </a:bodyPr>
          <a:lstStyle/>
          <a:p>
            <a:pPr marL="342900" indent="-342900">
              <a:buFont typeface="Wingdings" pitchFamily="2" charset="2"/>
              <a:buChar char="Ø"/>
            </a:pPr>
            <a:r>
              <a:rPr lang="en-US" sz="2800" dirty="0">
                <a:latin typeface="Arial" pitchFamily="34" charset="0"/>
                <a:cs typeface="Arial" pitchFamily="34" charset="0"/>
              </a:rPr>
              <a:t>Obscene nature of their depictions and messages </a:t>
            </a:r>
          </a:p>
        </p:txBody>
      </p:sp>
    </p:spTree>
    <p:extLst>
      <p:ext uri="{BB962C8B-B14F-4D97-AF65-F5344CB8AC3E}">
        <p14:creationId xmlns:p14="http://schemas.microsoft.com/office/powerpoint/2010/main" val="893209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orodnews.ru/news/img/18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794" y="1412776"/>
            <a:ext cx="3927708"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9552" y="476672"/>
            <a:ext cx="6480720" cy="5570756"/>
          </a:xfrm>
          <a:prstGeom prst="rect">
            <a:avLst/>
          </a:prstGeom>
        </p:spPr>
        <p:txBody>
          <a:bodyPr wrap="square">
            <a:spAutoFit/>
          </a:bodyPr>
          <a:lstStyle/>
          <a:p>
            <a:pPr algn="ctr"/>
            <a:r>
              <a:rPr lang="en-US" sz="2800" dirty="0" smtClean="0">
                <a:latin typeface="Arial" pitchFamily="34" charset="0"/>
                <a:cs typeface="Arial" pitchFamily="34" charset="0"/>
              </a:rPr>
              <a:t>Typical traits of certain types of criminals</a:t>
            </a:r>
            <a:r>
              <a:rPr lang="ru-RU" sz="2800" dirty="0" smtClean="0">
                <a:latin typeface="Arial" pitchFamily="34" charset="0"/>
                <a:cs typeface="Arial" pitchFamily="34" charset="0"/>
              </a:rPr>
              <a:t>:</a:t>
            </a:r>
          </a:p>
          <a:p>
            <a:pPr>
              <a:spcBef>
                <a:spcPts val="1200"/>
              </a:spcBef>
              <a:spcAft>
                <a:spcPts val="1200"/>
              </a:spcAft>
            </a:pPr>
            <a:r>
              <a:rPr lang="be-BY" sz="2800" b="1" i="1" dirty="0" smtClean="0">
                <a:latin typeface="Arial" pitchFamily="34" charset="0"/>
                <a:cs typeface="Arial" pitchFamily="34" charset="0"/>
              </a:rPr>
              <a:t>Murderers</a:t>
            </a:r>
            <a:r>
              <a:rPr lang="be-BY" sz="2800" dirty="0" smtClean="0">
                <a:latin typeface="Arial" pitchFamily="34" charset="0"/>
                <a:cs typeface="Arial" pitchFamily="34" charset="0"/>
              </a:rPr>
              <a:t> often have </a:t>
            </a:r>
          </a:p>
          <a:p>
            <a:pPr marL="285750" indent="-285750">
              <a:buFont typeface="Courier New" pitchFamily="49" charset="0"/>
              <a:buChar char="o"/>
            </a:pPr>
            <a:r>
              <a:rPr lang="en-US" sz="2800" dirty="0" smtClean="0">
                <a:latin typeface="Arial" pitchFamily="34" charset="0"/>
                <a:cs typeface="Arial" pitchFamily="34" charset="0"/>
              </a:rPr>
              <a:t>voluminous cheekbones</a:t>
            </a:r>
            <a:endParaRPr lang="en-US" sz="2800" dirty="0">
              <a:latin typeface="Arial" pitchFamily="34" charset="0"/>
              <a:cs typeface="Arial" pitchFamily="34" charset="0"/>
            </a:endParaRPr>
          </a:p>
          <a:p>
            <a:pPr marL="285750" indent="-285750">
              <a:buFont typeface="Courier New" pitchFamily="49" charset="0"/>
              <a:buChar char="o"/>
            </a:pPr>
            <a:r>
              <a:rPr lang="en-US" sz="2800" dirty="0">
                <a:latin typeface="Arial" pitchFamily="34" charset="0"/>
                <a:cs typeface="Arial" pitchFamily="34" charset="0"/>
              </a:rPr>
              <a:t>huge eye </a:t>
            </a:r>
            <a:r>
              <a:rPr lang="en-US" sz="2800" dirty="0" smtClean="0">
                <a:latin typeface="Arial" pitchFamily="34" charset="0"/>
                <a:cs typeface="Arial" pitchFamily="34" charset="0"/>
              </a:rPr>
              <a:t>orbits</a:t>
            </a:r>
            <a:endParaRPr lang="en-US" sz="2800" dirty="0">
              <a:latin typeface="Arial" pitchFamily="34" charset="0"/>
              <a:cs typeface="Arial" pitchFamily="34" charset="0"/>
            </a:endParaRPr>
          </a:p>
          <a:p>
            <a:pPr marL="285750" indent="-285750">
              <a:buFont typeface="Courier New" pitchFamily="49" charset="0"/>
              <a:buChar char="o"/>
            </a:pPr>
            <a:r>
              <a:rPr lang="en-US" sz="2800" dirty="0">
                <a:latin typeface="Arial" pitchFamily="34" charset="0"/>
                <a:cs typeface="Arial" pitchFamily="34" charset="0"/>
              </a:rPr>
              <a:t>protruding rectangular </a:t>
            </a:r>
            <a:r>
              <a:rPr lang="en-US" sz="2800" dirty="0" smtClean="0">
                <a:latin typeface="Arial" pitchFamily="34" charset="0"/>
                <a:cs typeface="Arial" pitchFamily="34" charset="0"/>
              </a:rPr>
              <a:t>chin</a:t>
            </a:r>
            <a:endParaRPr lang="en-US" sz="2800" dirty="0">
              <a:latin typeface="Arial" pitchFamily="34" charset="0"/>
              <a:cs typeface="Arial" pitchFamily="34" charset="0"/>
            </a:endParaRPr>
          </a:p>
          <a:p>
            <a:pPr marL="285750" indent="-285750">
              <a:buFont typeface="Courier New" pitchFamily="49" charset="0"/>
              <a:buChar char="o"/>
            </a:pPr>
            <a:r>
              <a:rPr lang="en-US" sz="2800" dirty="0">
                <a:latin typeface="Arial" pitchFamily="34" charset="0"/>
                <a:cs typeface="Arial" pitchFamily="34" charset="0"/>
              </a:rPr>
              <a:t>goiter and short </a:t>
            </a:r>
            <a:r>
              <a:rPr lang="en-US" sz="2800" dirty="0" smtClean="0">
                <a:latin typeface="Arial" pitchFamily="34" charset="0"/>
                <a:cs typeface="Arial" pitchFamily="34" charset="0"/>
              </a:rPr>
              <a:t>hands</a:t>
            </a:r>
            <a:endParaRPr lang="en-US" sz="2800" dirty="0">
              <a:latin typeface="Arial" pitchFamily="34" charset="0"/>
              <a:cs typeface="Arial" pitchFamily="34" charset="0"/>
            </a:endParaRPr>
          </a:p>
          <a:p>
            <a:pPr marL="285750" indent="-285750">
              <a:buFont typeface="Courier New" pitchFamily="49" charset="0"/>
              <a:buChar char="o"/>
            </a:pPr>
            <a:r>
              <a:rPr lang="en-US" sz="2800" dirty="0">
                <a:latin typeface="Arial" pitchFamily="34" charset="0"/>
                <a:cs typeface="Arial" pitchFamily="34" charset="0"/>
              </a:rPr>
              <a:t> cold and rigid </a:t>
            </a:r>
            <a:r>
              <a:rPr lang="en-US" sz="2800" dirty="0" smtClean="0">
                <a:latin typeface="Arial" pitchFamily="34" charset="0"/>
                <a:cs typeface="Arial" pitchFamily="34" charset="0"/>
              </a:rPr>
              <a:t>(glass </a:t>
            </a:r>
            <a:r>
              <a:rPr lang="en-US" sz="2800" dirty="0">
                <a:latin typeface="Arial" pitchFamily="34" charset="0"/>
                <a:cs typeface="Arial" pitchFamily="34" charset="0"/>
              </a:rPr>
              <a:t>look</a:t>
            </a:r>
          </a:p>
          <a:p>
            <a:pPr marL="285750" indent="-285750">
              <a:buFont typeface="Courier New" pitchFamily="49" charset="0"/>
              <a:buChar char="o"/>
            </a:pPr>
            <a:r>
              <a:rPr lang="en-US" sz="2800" dirty="0">
                <a:latin typeface="Arial" pitchFamily="34" charset="0"/>
                <a:cs typeface="Arial" pitchFamily="34" charset="0"/>
              </a:rPr>
              <a:t> bloodshot </a:t>
            </a:r>
            <a:r>
              <a:rPr lang="en-US" sz="2800" dirty="0" smtClean="0">
                <a:latin typeface="Arial" pitchFamily="34" charset="0"/>
                <a:cs typeface="Arial" pitchFamily="34" charset="0"/>
              </a:rPr>
              <a:t>eyes</a:t>
            </a:r>
            <a:endParaRPr lang="en-US" sz="2800" dirty="0">
              <a:latin typeface="Arial" pitchFamily="34" charset="0"/>
              <a:cs typeface="Arial" pitchFamily="34" charset="0"/>
            </a:endParaRPr>
          </a:p>
          <a:p>
            <a:pPr marL="285750" indent="-285750">
              <a:buFont typeface="Courier New" pitchFamily="49" charset="0"/>
              <a:buChar char="o"/>
            </a:pPr>
            <a:r>
              <a:rPr lang="en-US" sz="2800" dirty="0">
                <a:latin typeface="Arial" pitchFamily="34" charset="0"/>
                <a:cs typeface="Arial" pitchFamily="34" charset="0"/>
              </a:rPr>
              <a:t>bent downwards </a:t>
            </a:r>
            <a:r>
              <a:rPr lang="en-US" sz="2800" dirty="0" smtClean="0">
                <a:latin typeface="Arial" pitchFamily="34" charset="0"/>
                <a:cs typeface="Arial" pitchFamily="34" charset="0"/>
              </a:rPr>
              <a:t>(aquiline) </a:t>
            </a:r>
            <a:r>
              <a:rPr lang="en-US" sz="2800" dirty="0">
                <a:latin typeface="Arial" pitchFamily="34" charset="0"/>
                <a:cs typeface="Arial" pitchFamily="34" charset="0"/>
              </a:rPr>
              <a:t>nose</a:t>
            </a:r>
          </a:p>
          <a:p>
            <a:pPr marL="285750" indent="-285750">
              <a:buFont typeface="Courier New" pitchFamily="49" charset="0"/>
              <a:buChar char="o"/>
            </a:pPr>
            <a:r>
              <a:rPr lang="en-US" sz="2800" dirty="0">
                <a:latin typeface="Arial" pitchFamily="34" charset="0"/>
                <a:cs typeface="Arial" pitchFamily="34" charset="0"/>
              </a:rPr>
              <a:t>overly large or </a:t>
            </a:r>
            <a:r>
              <a:rPr lang="en-US" sz="2800" dirty="0" smtClean="0">
                <a:latin typeface="Arial" pitchFamily="34" charset="0"/>
                <a:cs typeface="Arial" pitchFamily="34" charset="0"/>
              </a:rPr>
              <a:t>too </a:t>
            </a:r>
            <a:r>
              <a:rPr lang="en-US" sz="2800" dirty="0">
                <a:latin typeface="Arial" pitchFamily="34" charset="0"/>
                <a:cs typeface="Arial" pitchFamily="34" charset="0"/>
              </a:rPr>
              <a:t>small earlobes</a:t>
            </a:r>
          </a:p>
          <a:p>
            <a:pPr marL="285750" indent="-285750">
              <a:buFont typeface="Courier New" pitchFamily="49" charset="0"/>
              <a:buChar char="o"/>
            </a:pPr>
            <a:r>
              <a:rPr lang="en-US" sz="2800" dirty="0">
                <a:latin typeface="Arial" pitchFamily="34" charset="0"/>
                <a:cs typeface="Arial" pitchFamily="34" charset="0"/>
              </a:rPr>
              <a:t>thin </a:t>
            </a:r>
            <a:r>
              <a:rPr lang="en-US" sz="2800" dirty="0" smtClean="0">
                <a:latin typeface="Arial" pitchFamily="34" charset="0"/>
                <a:cs typeface="Arial" pitchFamily="34" charset="0"/>
              </a:rPr>
              <a:t>lips</a:t>
            </a:r>
            <a:endParaRPr lang="ru-RU" sz="2800" dirty="0">
              <a:latin typeface="Arial" pitchFamily="34" charset="0"/>
              <a:cs typeface="Arial" pitchFamily="34" charset="0"/>
            </a:endParaRPr>
          </a:p>
        </p:txBody>
      </p:sp>
    </p:spTree>
    <p:extLst>
      <p:ext uri="{BB962C8B-B14F-4D97-AF65-F5344CB8AC3E}">
        <p14:creationId xmlns:p14="http://schemas.microsoft.com/office/powerpoint/2010/main" val="163317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zk1.ru/wp-content/uploads/2010/12/turik_vladim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803856"/>
            <a:ext cx="34671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9552" y="476672"/>
            <a:ext cx="4464496" cy="5416868"/>
          </a:xfrm>
          <a:prstGeom prst="rect">
            <a:avLst/>
          </a:prstGeom>
        </p:spPr>
        <p:txBody>
          <a:bodyPr wrap="square">
            <a:spAutoFit/>
          </a:bodyPr>
          <a:lstStyle/>
          <a:p>
            <a:pPr>
              <a:spcBef>
                <a:spcPts val="1200"/>
              </a:spcBef>
              <a:spcAft>
                <a:spcPts val="1200"/>
              </a:spcAft>
            </a:pPr>
            <a:r>
              <a:rPr lang="en-US" sz="2800" b="1" i="1" dirty="0" smtClean="0">
                <a:latin typeface="Arial" pitchFamily="34" charset="0"/>
                <a:cs typeface="Arial" pitchFamily="34" charset="0"/>
              </a:rPr>
              <a:t>Thieves</a:t>
            </a:r>
            <a:r>
              <a:rPr lang="en-US" sz="2800" dirty="0" smtClean="0">
                <a:latin typeface="Arial" pitchFamily="34" charset="0"/>
                <a:cs typeface="Arial" pitchFamily="34" charset="0"/>
              </a:rPr>
              <a:t> </a:t>
            </a:r>
            <a:r>
              <a:rPr lang="be-BY" sz="2800" dirty="0" smtClean="0">
                <a:latin typeface="Arial" pitchFamily="34" charset="0"/>
                <a:cs typeface="Arial" pitchFamily="34" charset="0"/>
              </a:rPr>
              <a:t>often have </a:t>
            </a:r>
          </a:p>
          <a:p>
            <a:pPr marL="285750" indent="-285750">
              <a:buFont typeface="Courier New" pitchFamily="49" charset="0"/>
              <a:buChar char="o"/>
            </a:pPr>
            <a:r>
              <a:rPr lang="be-BY" sz="2800" dirty="0">
                <a:latin typeface="Arial" pitchFamily="34" charset="0"/>
                <a:cs typeface="Arial" pitchFamily="34" charset="0"/>
              </a:rPr>
              <a:t>e</a:t>
            </a:r>
            <a:r>
              <a:rPr lang="be-BY" sz="2800" dirty="0" smtClean="0">
                <a:latin typeface="Arial" pitchFamily="34" charset="0"/>
                <a:cs typeface="Arial" pitchFamily="34" charset="0"/>
              </a:rPr>
              <a:t>longated head</a:t>
            </a:r>
            <a:endParaRPr lang="en-US" sz="2800" dirty="0">
              <a:latin typeface="Arial" pitchFamily="34" charset="0"/>
              <a:cs typeface="Arial" pitchFamily="34" charset="0"/>
            </a:endParaRPr>
          </a:p>
          <a:p>
            <a:pPr marL="285750" indent="-285750">
              <a:buFont typeface="Courier New" pitchFamily="49" charset="0"/>
              <a:buChar char="o"/>
            </a:pPr>
            <a:r>
              <a:rPr lang="en-US" sz="2800" dirty="0" smtClean="0">
                <a:latin typeface="Arial" pitchFamily="34" charset="0"/>
                <a:cs typeface="Arial" pitchFamily="34" charset="0"/>
              </a:rPr>
              <a:t>black </a:t>
            </a:r>
            <a:r>
              <a:rPr lang="en-US" sz="2800" dirty="0">
                <a:latin typeface="Arial" pitchFamily="34" charset="0"/>
                <a:cs typeface="Arial" pitchFamily="34" charset="0"/>
              </a:rPr>
              <a:t>hair  </a:t>
            </a:r>
            <a:endParaRPr lang="be-BY" sz="2800" dirty="0" smtClean="0">
              <a:latin typeface="Arial" pitchFamily="34" charset="0"/>
              <a:cs typeface="Arial" pitchFamily="34" charset="0"/>
            </a:endParaRPr>
          </a:p>
          <a:p>
            <a:pPr marL="285750" indent="-285750">
              <a:buFont typeface="Courier New" pitchFamily="49" charset="0"/>
              <a:buChar char="o"/>
            </a:pPr>
            <a:r>
              <a:rPr lang="en-US" sz="2800" dirty="0" smtClean="0">
                <a:latin typeface="Arial" pitchFamily="34" charset="0"/>
                <a:cs typeface="Arial" pitchFamily="34" charset="0"/>
              </a:rPr>
              <a:t>mental </a:t>
            </a:r>
            <a:r>
              <a:rPr lang="en-US" sz="2800" dirty="0">
                <a:latin typeface="Arial" pitchFamily="34" charset="0"/>
                <a:cs typeface="Arial" pitchFamily="34" charset="0"/>
              </a:rPr>
              <a:t>development is higher than that of other offenders ,</a:t>
            </a:r>
          </a:p>
          <a:p>
            <a:pPr marL="285750" indent="-285750">
              <a:buFont typeface="Courier New" pitchFamily="49" charset="0"/>
              <a:buChar char="o"/>
            </a:pPr>
            <a:r>
              <a:rPr lang="en-US" sz="2800" dirty="0">
                <a:latin typeface="Arial" pitchFamily="34" charset="0"/>
                <a:cs typeface="Arial" pitchFamily="34" charset="0"/>
              </a:rPr>
              <a:t>nose straight, often concave ,</a:t>
            </a:r>
          </a:p>
          <a:p>
            <a:pPr marL="285750" indent="-285750">
              <a:buFont typeface="Courier New" pitchFamily="49" charset="0"/>
              <a:buChar char="o"/>
            </a:pPr>
            <a:r>
              <a:rPr lang="en-US" sz="2800" dirty="0">
                <a:latin typeface="Arial" pitchFamily="34" charset="0"/>
                <a:cs typeface="Arial" pitchFamily="34" charset="0"/>
              </a:rPr>
              <a:t>Eyes and hands moving ( thief avoids meeting with the speaker direct look - rolling eyes ) .</a:t>
            </a:r>
            <a:endParaRPr lang="ru-RU" sz="2800" dirty="0">
              <a:latin typeface="Arial" pitchFamily="34" charset="0"/>
              <a:cs typeface="Arial" pitchFamily="34" charset="0"/>
            </a:endParaRPr>
          </a:p>
        </p:txBody>
      </p:sp>
    </p:spTree>
    <p:extLst>
      <p:ext uri="{BB962C8B-B14F-4D97-AF65-F5344CB8AC3E}">
        <p14:creationId xmlns:p14="http://schemas.microsoft.com/office/powerpoint/2010/main" val="144121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84712" y="535088"/>
            <a:ext cx="5184576" cy="2246769"/>
          </a:xfrm>
          <a:prstGeom prst="rect">
            <a:avLst/>
          </a:prstGeom>
        </p:spPr>
        <p:txBody>
          <a:bodyPr wrap="square">
            <a:spAutoFit/>
          </a:bodyPr>
          <a:lstStyle/>
          <a:p>
            <a:pPr algn="ctr"/>
            <a:r>
              <a:rPr lang="en-US" sz="2800" b="1" i="1" dirty="0" smtClean="0">
                <a:latin typeface="Arial" pitchFamily="34" charset="0"/>
                <a:cs typeface="Arial" pitchFamily="34" charset="0"/>
              </a:rPr>
              <a:t>Abusers</a:t>
            </a:r>
            <a:r>
              <a:rPr lang="be-BY" sz="2800" b="1" i="1" dirty="0" smtClean="0">
                <a:latin typeface="Arial" pitchFamily="34" charset="0"/>
                <a:cs typeface="Arial" pitchFamily="34" charset="0"/>
              </a:rPr>
              <a:t> </a:t>
            </a:r>
            <a:r>
              <a:rPr lang="be-BY" sz="2800" dirty="0" smtClean="0">
                <a:latin typeface="Arial" pitchFamily="34" charset="0"/>
                <a:cs typeface="Arial" pitchFamily="34" charset="0"/>
              </a:rPr>
              <a:t>often have</a:t>
            </a:r>
            <a:endParaRPr lang="en-US" sz="2800" dirty="0">
              <a:latin typeface="Arial" pitchFamily="34" charset="0"/>
              <a:cs typeface="Arial" pitchFamily="34" charset="0"/>
            </a:endParaRPr>
          </a:p>
          <a:p>
            <a:pPr marL="457200" indent="-457200">
              <a:buFont typeface="Arial" pitchFamily="34" charset="0"/>
              <a:buChar char="•"/>
            </a:pPr>
            <a:r>
              <a:rPr lang="en-US" sz="2800" dirty="0" smtClean="0">
                <a:latin typeface="Arial" pitchFamily="34" charset="0"/>
                <a:cs typeface="Arial" pitchFamily="34" charset="0"/>
              </a:rPr>
              <a:t>bulging </a:t>
            </a:r>
            <a:r>
              <a:rPr lang="en-US" sz="2800" dirty="0">
                <a:latin typeface="Arial" pitchFamily="34" charset="0"/>
                <a:cs typeface="Arial" pitchFamily="34" charset="0"/>
              </a:rPr>
              <a:t>eyes,</a:t>
            </a:r>
          </a:p>
          <a:p>
            <a:pPr marL="457200" indent="-457200">
              <a:buFont typeface="Arial" pitchFamily="34" charset="0"/>
              <a:buChar char="•"/>
            </a:pPr>
            <a:r>
              <a:rPr lang="en-US" sz="2800" dirty="0" smtClean="0">
                <a:latin typeface="Arial" pitchFamily="34" charset="0"/>
                <a:cs typeface="Arial" pitchFamily="34" charset="0"/>
              </a:rPr>
              <a:t>gentle </a:t>
            </a:r>
            <a:r>
              <a:rPr lang="en-US" sz="2800" dirty="0">
                <a:latin typeface="Arial" pitchFamily="34" charset="0"/>
                <a:cs typeface="Arial" pitchFamily="34" charset="0"/>
              </a:rPr>
              <a:t>face,</a:t>
            </a:r>
          </a:p>
          <a:p>
            <a:pPr marL="457200" indent="-457200">
              <a:buFont typeface="Arial" pitchFamily="34" charset="0"/>
              <a:buChar char="•"/>
            </a:pPr>
            <a:r>
              <a:rPr lang="en-US" sz="2800" dirty="0">
                <a:latin typeface="Arial" pitchFamily="34" charset="0"/>
                <a:cs typeface="Arial" pitchFamily="34" charset="0"/>
              </a:rPr>
              <a:t>lips and eyelashes are huge,</a:t>
            </a:r>
          </a:p>
          <a:p>
            <a:pPr marL="457200" indent="-457200">
              <a:buFont typeface="Arial" pitchFamily="34" charset="0"/>
              <a:buChar char="•"/>
            </a:pPr>
            <a:r>
              <a:rPr lang="en-US" sz="2800" dirty="0" smtClean="0">
                <a:latin typeface="Arial" pitchFamily="34" charset="0"/>
                <a:cs typeface="Arial" pitchFamily="34" charset="0"/>
              </a:rPr>
              <a:t>flattened</a:t>
            </a:r>
            <a:r>
              <a:rPr lang="be-BY" sz="2800" dirty="0" smtClean="0">
                <a:latin typeface="Arial" pitchFamily="34" charset="0"/>
                <a:cs typeface="Arial" pitchFamily="34" charset="0"/>
              </a:rPr>
              <a:t> nose</a:t>
            </a:r>
            <a:endParaRPr lang="ru-RU" sz="2800" dirty="0">
              <a:latin typeface="Arial" pitchFamily="34" charset="0"/>
              <a:cs typeface="Arial" pitchFamily="34" charset="0"/>
            </a:endParaRPr>
          </a:p>
        </p:txBody>
      </p:sp>
      <p:pic>
        <p:nvPicPr>
          <p:cNvPr id="10242" name="Picture 2" descr="http://i.dailymail.co.uk/i/pix/2013/10/02/article-2441372-1875FE6500000578-492_306x423.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04"/>
          <a:stretch/>
        </p:blipFill>
        <p:spPr bwMode="auto">
          <a:xfrm>
            <a:off x="1050469" y="634530"/>
            <a:ext cx="1991107" cy="24467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dispatch.com/content/graphics/2011/08/06/morris-bond-art-ghhdl9ic-1morris-bond-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960" y="2925167"/>
            <a:ext cx="2883531" cy="30839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3330385"/>
            <a:ext cx="4860032" cy="2677656"/>
          </a:xfrm>
          <a:prstGeom prst="rect">
            <a:avLst/>
          </a:prstGeom>
        </p:spPr>
        <p:txBody>
          <a:bodyPr wrap="square">
            <a:spAutoFit/>
          </a:bodyPr>
          <a:lstStyle/>
          <a:p>
            <a:r>
              <a:rPr lang="en-US" sz="2800" b="1" i="1" dirty="0" smtClean="0">
                <a:latin typeface="Arial" pitchFamily="34" charset="0"/>
                <a:cs typeface="Arial" pitchFamily="34" charset="0"/>
              </a:rPr>
              <a:t>Fraudsters</a:t>
            </a:r>
            <a:r>
              <a:rPr lang="be-BY" sz="2800" dirty="0" smtClean="0">
                <a:latin typeface="Arial" pitchFamily="34" charset="0"/>
                <a:cs typeface="Arial" pitchFamily="34" charset="0"/>
              </a:rPr>
              <a:t> often have</a:t>
            </a:r>
          </a:p>
          <a:p>
            <a:pPr marL="457200" indent="-457200">
              <a:buFont typeface="Arial" pitchFamily="34" charset="0"/>
              <a:buChar char="•"/>
            </a:pPr>
            <a:r>
              <a:rPr lang="en-US" sz="2800" dirty="0" smtClean="0">
                <a:latin typeface="Arial" pitchFamily="34" charset="0"/>
                <a:cs typeface="Arial" pitchFamily="34" charset="0"/>
              </a:rPr>
              <a:t>good-natured </a:t>
            </a:r>
            <a:r>
              <a:rPr lang="en-US" sz="2800" dirty="0">
                <a:latin typeface="Arial" pitchFamily="34" charset="0"/>
                <a:cs typeface="Arial" pitchFamily="34" charset="0"/>
              </a:rPr>
              <a:t>appearance,</a:t>
            </a:r>
          </a:p>
          <a:p>
            <a:pPr marL="457200" indent="-457200">
              <a:buFont typeface="Arial" pitchFamily="34" charset="0"/>
              <a:buChar char="•"/>
            </a:pPr>
            <a:r>
              <a:rPr lang="en-US" sz="2800" dirty="0">
                <a:latin typeface="Arial" pitchFamily="34" charset="0"/>
                <a:cs typeface="Arial" pitchFamily="34" charset="0"/>
              </a:rPr>
              <a:t>face pale,</a:t>
            </a:r>
          </a:p>
          <a:p>
            <a:pPr marL="457200" indent="-457200">
              <a:buFont typeface="Arial" pitchFamily="34" charset="0"/>
              <a:buChar char="•"/>
            </a:pPr>
            <a:r>
              <a:rPr lang="en-US" sz="2800" dirty="0">
                <a:latin typeface="Arial" pitchFamily="34" charset="0"/>
                <a:cs typeface="Arial" pitchFamily="34" charset="0"/>
              </a:rPr>
              <a:t>small, </a:t>
            </a:r>
            <a:r>
              <a:rPr lang="en-US" sz="2800" dirty="0" smtClean="0">
                <a:latin typeface="Arial" pitchFamily="34" charset="0"/>
                <a:cs typeface="Arial" pitchFamily="34" charset="0"/>
              </a:rPr>
              <a:t>harsh</a:t>
            </a:r>
            <a:r>
              <a:rPr lang="be-BY" sz="2800" dirty="0" smtClean="0">
                <a:latin typeface="Arial" pitchFamily="34" charset="0"/>
                <a:cs typeface="Arial" pitchFamily="34" charset="0"/>
              </a:rPr>
              <a:t> </a:t>
            </a:r>
            <a:r>
              <a:rPr lang="en-US" sz="2800" dirty="0" smtClean="0">
                <a:latin typeface="Arial" pitchFamily="34" charset="0"/>
                <a:cs typeface="Arial" pitchFamily="34" charset="0"/>
              </a:rPr>
              <a:t>eyes </a:t>
            </a:r>
            <a:endParaRPr lang="be-BY" sz="2800" dirty="0" smtClean="0">
              <a:latin typeface="Arial" pitchFamily="34" charset="0"/>
              <a:cs typeface="Arial" pitchFamily="34" charset="0"/>
            </a:endParaRPr>
          </a:p>
          <a:p>
            <a:pPr marL="457200" indent="-457200">
              <a:buFont typeface="Arial" pitchFamily="34" charset="0"/>
              <a:buChar char="•"/>
            </a:pPr>
            <a:r>
              <a:rPr lang="en-US" sz="2800" dirty="0" smtClean="0">
                <a:latin typeface="Arial" pitchFamily="34" charset="0"/>
                <a:cs typeface="Arial" pitchFamily="34" charset="0"/>
              </a:rPr>
              <a:t>crooked </a:t>
            </a:r>
            <a:r>
              <a:rPr lang="en-US" sz="2800" dirty="0">
                <a:latin typeface="Arial" pitchFamily="34" charset="0"/>
                <a:cs typeface="Arial" pitchFamily="34" charset="0"/>
              </a:rPr>
              <a:t>nose,</a:t>
            </a:r>
          </a:p>
          <a:p>
            <a:pPr marL="457200" indent="-457200">
              <a:buFont typeface="Arial" pitchFamily="34" charset="0"/>
              <a:buChar char="•"/>
            </a:pPr>
            <a:r>
              <a:rPr lang="en-US" sz="2800" dirty="0" smtClean="0">
                <a:latin typeface="Arial" pitchFamily="34" charset="0"/>
                <a:cs typeface="Arial" pitchFamily="34" charset="0"/>
              </a:rPr>
              <a:t>bald head</a:t>
            </a:r>
            <a:endParaRPr lang="ru-RU" sz="2800" dirty="0">
              <a:latin typeface="Arial" pitchFamily="34" charset="0"/>
              <a:cs typeface="Arial" pitchFamily="34" charset="0"/>
            </a:endParaRPr>
          </a:p>
        </p:txBody>
      </p:sp>
    </p:spTree>
    <p:extLst>
      <p:ext uri="{BB962C8B-B14F-4D97-AF65-F5344CB8AC3E}">
        <p14:creationId xmlns:p14="http://schemas.microsoft.com/office/powerpoint/2010/main" val="200498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3">
                <a:lumMod val="20000"/>
                <a:lumOff val="80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pic>
        <p:nvPicPr>
          <p:cNvPr id="7" name="Picture 5" descr="lombr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088" y="188640"/>
            <a:ext cx="4352657"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398240" y="813509"/>
            <a:ext cx="4192552" cy="5302990"/>
          </a:xfrm>
          <a:prstGeom prst="rect">
            <a:avLst/>
          </a:prstGeom>
        </p:spPr>
        <p:txBody>
          <a:bodyPr wrap="square">
            <a:spAutoFit/>
          </a:bodyPr>
          <a:lstStyle/>
          <a:p>
            <a:pPr marL="342900" indent="-342900">
              <a:lnSpc>
                <a:spcPct val="80000"/>
              </a:lnSpc>
              <a:spcAft>
                <a:spcPts val="600"/>
              </a:spcAft>
              <a:buFont typeface="Arial" pitchFamily="34" charset="0"/>
              <a:buChar char="•"/>
            </a:pPr>
            <a:r>
              <a:rPr lang="en-US" sz="2800" dirty="0">
                <a:latin typeface="Arial" pitchFamily="34" charset="0"/>
                <a:cs typeface="Arial" pitchFamily="34" charset="0"/>
              </a:rPr>
              <a:t>Lombroso claimed that to the trained eye, the eye of the detective, these people would clearly be organized into categories</a:t>
            </a:r>
          </a:p>
          <a:p>
            <a:pPr marL="342900" indent="-342900">
              <a:lnSpc>
                <a:spcPct val="80000"/>
              </a:lnSpc>
              <a:spcAft>
                <a:spcPts val="600"/>
              </a:spcAft>
              <a:buFont typeface="Arial" pitchFamily="34" charset="0"/>
              <a:buChar char="•"/>
            </a:pPr>
            <a:r>
              <a:rPr lang="en-US" sz="2800" dirty="0">
                <a:latin typeface="Arial" pitchFamily="34" charset="0"/>
                <a:cs typeface="Arial" pitchFamily="34" charset="0"/>
              </a:rPr>
              <a:t>Those in group </a:t>
            </a:r>
            <a:endParaRPr lang="en-US" sz="2800" dirty="0" smtClean="0">
              <a:latin typeface="Arial" pitchFamily="34" charset="0"/>
              <a:cs typeface="Arial" pitchFamily="34" charset="0"/>
            </a:endParaRPr>
          </a:p>
          <a:p>
            <a:pPr>
              <a:lnSpc>
                <a:spcPct val="80000"/>
              </a:lnSpc>
              <a:spcAft>
                <a:spcPts val="600"/>
              </a:spcAft>
            </a:pPr>
            <a:r>
              <a:rPr lang="en-US" sz="2800" dirty="0" smtClean="0">
                <a:solidFill>
                  <a:schemeClr val="accent1">
                    <a:lumMod val="75000"/>
                  </a:schemeClr>
                </a:solidFill>
                <a:latin typeface="Arial" pitchFamily="34" charset="0"/>
                <a:cs typeface="Arial" pitchFamily="34" charset="0"/>
              </a:rPr>
              <a:t>"</a:t>
            </a:r>
            <a:r>
              <a:rPr lang="en-US" sz="2800" dirty="0">
                <a:solidFill>
                  <a:schemeClr val="accent1">
                    <a:lumMod val="75000"/>
                  </a:schemeClr>
                </a:solidFill>
                <a:latin typeface="Arial" pitchFamily="34" charset="0"/>
                <a:cs typeface="Arial" pitchFamily="34" charset="0"/>
              </a:rPr>
              <a:t>A" are all shoplifters</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a:lnSpc>
                <a:spcPct val="80000"/>
              </a:lnSpc>
              <a:spcAft>
                <a:spcPts val="600"/>
              </a:spcAft>
            </a:pPr>
            <a:r>
              <a:rPr lang="en-US" sz="2800" dirty="0" smtClean="0">
                <a:solidFill>
                  <a:srgbClr val="0070C0"/>
                </a:solidFill>
                <a:latin typeface="Arial" pitchFamily="34" charset="0"/>
                <a:cs typeface="Arial" pitchFamily="34" charset="0"/>
              </a:rPr>
              <a:t>"</a:t>
            </a:r>
            <a:r>
              <a:rPr lang="en-US" sz="2800" dirty="0">
                <a:solidFill>
                  <a:srgbClr val="0070C0"/>
                </a:solidFill>
                <a:latin typeface="Arial" pitchFamily="34" charset="0"/>
                <a:cs typeface="Arial" pitchFamily="34" charset="0"/>
              </a:rPr>
              <a:t>B" are swindlers</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a:lnSpc>
                <a:spcPct val="80000"/>
              </a:lnSpc>
              <a:spcAft>
                <a:spcPts val="600"/>
              </a:spcAft>
            </a:pPr>
            <a:r>
              <a:rPr lang="en-US" sz="2800" dirty="0" smtClean="0">
                <a:solidFill>
                  <a:srgbClr val="7030A0"/>
                </a:solidFill>
                <a:latin typeface="Arial" pitchFamily="34" charset="0"/>
                <a:cs typeface="Arial" pitchFamily="34" charset="0"/>
              </a:rPr>
              <a:t>"</a:t>
            </a:r>
            <a:r>
              <a:rPr lang="en-US" sz="2800" dirty="0">
                <a:solidFill>
                  <a:srgbClr val="7030A0"/>
                </a:solidFill>
                <a:latin typeface="Arial" pitchFamily="34" charset="0"/>
                <a:cs typeface="Arial" pitchFamily="34" charset="0"/>
              </a:rPr>
              <a:t>H" are purse </a:t>
            </a:r>
            <a:r>
              <a:rPr lang="en-US" sz="2800" dirty="0" smtClean="0">
                <a:solidFill>
                  <a:srgbClr val="7030A0"/>
                </a:solidFill>
                <a:latin typeface="Arial" pitchFamily="34" charset="0"/>
                <a:cs typeface="Arial" pitchFamily="34" charset="0"/>
              </a:rPr>
              <a:t>snatchers</a:t>
            </a:r>
            <a:r>
              <a:rPr lang="en-US" sz="2800" dirty="0">
                <a:latin typeface="Arial" pitchFamily="34" charset="0"/>
                <a:cs typeface="Arial" pitchFamily="34" charset="0"/>
              </a:rPr>
              <a:t>, </a:t>
            </a:r>
            <a:r>
              <a:rPr lang="en-US" sz="2800" dirty="0">
                <a:solidFill>
                  <a:srgbClr val="00B050"/>
                </a:solidFill>
                <a:latin typeface="Arial" pitchFamily="34" charset="0"/>
                <a:cs typeface="Arial" pitchFamily="34" charset="0"/>
              </a:rPr>
              <a:t>"E" are murderers, </a:t>
            </a:r>
            <a:r>
              <a:rPr lang="en-US" sz="2800" dirty="0">
                <a:latin typeface="Arial" pitchFamily="34" charset="0"/>
                <a:cs typeface="Arial" pitchFamily="34" charset="0"/>
              </a:rPr>
              <a:t>etc.</a:t>
            </a:r>
          </a:p>
          <a:p>
            <a:pPr marL="342900" indent="-342900">
              <a:lnSpc>
                <a:spcPct val="80000"/>
              </a:lnSpc>
              <a:spcAft>
                <a:spcPts val="600"/>
              </a:spcAft>
              <a:buFont typeface="Arial" pitchFamily="34" charset="0"/>
              <a:buChar char="•"/>
            </a:pPr>
            <a:r>
              <a:rPr lang="en-US" sz="2800" dirty="0">
                <a:latin typeface="Arial" pitchFamily="34" charset="0"/>
                <a:cs typeface="Arial" pitchFamily="34" charset="0"/>
              </a:rPr>
              <a:t>And supposedly you can see a man's real character at a glance.</a:t>
            </a:r>
          </a:p>
        </p:txBody>
      </p:sp>
    </p:spTree>
    <p:extLst>
      <p:ext uri="{BB962C8B-B14F-4D97-AF65-F5344CB8AC3E}">
        <p14:creationId xmlns:p14="http://schemas.microsoft.com/office/powerpoint/2010/main" val="587908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3">
                <a:lumMod val="20000"/>
                <a:lumOff val="80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pic>
        <p:nvPicPr>
          <p:cNvPr id="6146" name="Picture 2" descr="http://www.criminalreview.ca/wp-content/uploads/2012/12/criminal-behavi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527385"/>
            <a:ext cx="4807718" cy="3192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889844"/>
            <a:ext cx="8208912" cy="5262979"/>
          </a:xfrm>
          <a:prstGeom prst="rect">
            <a:avLst/>
          </a:prstGeom>
        </p:spPr>
        <p:txBody>
          <a:bodyPr wrap="square">
            <a:spAutoFit/>
          </a:bodyPr>
          <a:lstStyle/>
          <a:p>
            <a:r>
              <a:rPr lang="en-US" sz="2400" dirty="0">
                <a:latin typeface="Arial" pitchFamily="34" charset="0"/>
                <a:cs typeface="Arial" pitchFamily="34" charset="0"/>
              </a:rPr>
              <a:t>Lombroso later changes the theory of born criminal and develops a new theory. Classification of criminals is made into three categories:</a:t>
            </a:r>
            <a:endParaRPr lang="ru-RU" sz="2400" dirty="0">
              <a:latin typeface="Arial" pitchFamily="34" charset="0"/>
              <a:cs typeface="Arial" pitchFamily="34" charset="0"/>
            </a:endParaRPr>
          </a:p>
          <a:p>
            <a:r>
              <a:rPr lang="en-US" sz="2400" dirty="0">
                <a:latin typeface="Arial" pitchFamily="34" charset="0"/>
                <a:cs typeface="Arial" pitchFamily="34" charset="0"/>
              </a:rPr>
              <a:t> </a:t>
            </a:r>
            <a:endParaRPr lang="ru-RU" sz="2400" dirty="0">
              <a:latin typeface="Arial" pitchFamily="34" charset="0"/>
              <a:cs typeface="Arial" pitchFamily="34" charset="0"/>
            </a:endParaRPr>
          </a:p>
          <a:p>
            <a:r>
              <a:rPr lang="en-US" sz="2400" dirty="0">
                <a:latin typeface="Arial" pitchFamily="34" charset="0"/>
                <a:cs typeface="Arial" pitchFamily="34" charset="0"/>
              </a:rPr>
              <a:t>1)    </a:t>
            </a:r>
            <a:r>
              <a:rPr lang="en-US" sz="2400" b="1" dirty="0">
                <a:latin typeface="Arial" pitchFamily="34" charset="0"/>
                <a:cs typeface="Arial" pitchFamily="34" charset="0"/>
              </a:rPr>
              <a:t>born criminals</a:t>
            </a:r>
            <a:r>
              <a:rPr lang="en-US" sz="2400" dirty="0">
                <a:latin typeface="Arial" pitchFamily="34" charset="0"/>
                <a:cs typeface="Arial" pitchFamily="34" charset="0"/>
              </a:rPr>
              <a:t>, (30% of all criminals</a:t>
            </a:r>
            <a:r>
              <a:rPr lang="en-US" sz="2400" dirty="0" smtClean="0">
                <a:latin typeface="Arial" pitchFamily="34" charset="0"/>
                <a:cs typeface="Arial" pitchFamily="34" charset="0"/>
              </a:rPr>
              <a:t>)</a:t>
            </a:r>
          </a:p>
          <a:p>
            <a:endParaRPr lang="ru-RU" sz="2400" dirty="0">
              <a:latin typeface="Arial" pitchFamily="34" charset="0"/>
              <a:cs typeface="Arial" pitchFamily="34" charset="0"/>
            </a:endParaRPr>
          </a:p>
          <a:p>
            <a:r>
              <a:rPr lang="en-US" sz="2400" dirty="0" smtClean="0">
                <a:latin typeface="Arial" pitchFamily="34" charset="0"/>
                <a:cs typeface="Arial" pitchFamily="34" charset="0"/>
              </a:rPr>
              <a:t>2</a:t>
            </a:r>
            <a:r>
              <a:rPr lang="en-US" sz="2400" dirty="0">
                <a:latin typeface="Arial" pitchFamily="34" charset="0"/>
                <a:cs typeface="Arial" pitchFamily="34" charset="0"/>
              </a:rPr>
              <a:t>)    </a:t>
            </a:r>
            <a:r>
              <a:rPr lang="en-US" sz="2400" b="1" dirty="0">
                <a:latin typeface="Arial" pitchFamily="34" charset="0"/>
                <a:cs typeface="Arial" pitchFamily="34" charset="0"/>
              </a:rPr>
              <a:t>abnormal criminals </a:t>
            </a:r>
            <a:r>
              <a:rPr lang="en-US" sz="2400" dirty="0">
                <a:latin typeface="Arial" pitchFamily="34" charset="0"/>
                <a:cs typeface="Arial" pitchFamily="34" charset="0"/>
              </a:rPr>
              <a:t>(idiots, imbeciles, paranoids, </a:t>
            </a:r>
            <a:r>
              <a:rPr lang="en-US" sz="2400" dirty="0" err="1">
                <a:latin typeface="Arial" pitchFamily="34" charset="0"/>
                <a:cs typeface="Arial" pitchFamily="34" charset="0"/>
              </a:rPr>
              <a:t>melancholics</a:t>
            </a:r>
            <a:r>
              <a:rPr lang="en-US" sz="2400" dirty="0">
                <a:latin typeface="Arial" pitchFamily="34" charset="0"/>
                <a:cs typeface="Arial" pitchFamily="34" charset="0"/>
              </a:rPr>
              <a:t>, paralytics, epileptics, </a:t>
            </a:r>
            <a:r>
              <a:rPr lang="en-US" sz="2400" dirty="0" smtClean="0">
                <a:latin typeface="Arial" pitchFamily="34" charset="0"/>
                <a:cs typeface="Arial" pitchFamily="34" charset="0"/>
              </a:rPr>
              <a:t>demented persons</a:t>
            </a:r>
            <a:r>
              <a:rPr lang="en-US" sz="2400" dirty="0">
                <a:latin typeface="Arial" pitchFamily="34" charset="0"/>
                <a:cs typeface="Arial" pitchFamily="34" charset="0"/>
              </a:rPr>
              <a:t>,  alcoholics and hysterics</a:t>
            </a:r>
            <a:r>
              <a:rPr lang="en-US" sz="2400" dirty="0" smtClean="0">
                <a:latin typeface="Arial" pitchFamily="34" charset="0"/>
                <a:cs typeface="Arial" pitchFamily="34" charset="0"/>
              </a:rPr>
              <a:t>)</a:t>
            </a:r>
          </a:p>
          <a:p>
            <a:endParaRPr lang="ru-RU" sz="2400" dirty="0">
              <a:latin typeface="Arial" pitchFamily="34" charset="0"/>
              <a:cs typeface="Arial" pitchFamily="34" charset="0"/>
            </a:endParaRPr>
          </a:p>
          <a:p>
            <a:r>
              <a:rPr lang="en-US" sz="2400" dirty="0" smtClean="0">
                <a:latin typeface="Arial" pitchFamily="34" charset="0"/>
                <a:cs typeface="Arial" pitchFamily="34" charset="0"/>
              </a:rPr>
              <a:t>3</a:t>
            </a:r>
            <a:r>
              <a:rPr lang="en-US" sz="2400" dirty="0">
                <a:latin typeface="Arial" pitchFamily="34" charset="0"/>
                <a:cs typeface="Arial" pitchFamily="34" charset="0"/>
              </a:rPr>
              <a:t>)    </a:t>
            </a:r>
            <a:r>
              <a:rPr lang="en-US" sz="2400" b="1" dirty="0">
                <a:latin typeface="Arial" pitchFamily="34" charset="0"/>
                <a:cs typeface="Arial" pitchFamily="34" charset="0"/>
              </a:rPr>
              <a:t>occasional criminals</a:t>
            </a:r>
            <a:endParaRPr lang="ru-RU" sz="2400" b="1" dirty="0">
              <a:latin typeface="Arial" pitchFamily="34" charset="0"/>
              <a:cs typeface="Arial" pitchFamily="34" charset="0"/>
            </a:endParaRPr>
          </a:p>
          <a:p>
            <a:r>
              <a:rPr lang="en-US" sz="2400" dirty="0">
                <a:latin typeface="Arial" pitchFamily="34" charset="0"/>
                <a:cs typeface="Arial" pitchFamily="34" charset="0"/>
              </a:rPr>
              <a:t>       a) </a:t>
            </a:r>
            <a:r>
              <a:rPr lang="en-US" sz="2400" dirty="0" err="1">
                <a:latin typeface="Arial" pitchFamily="34" charset="0"/>
                <a:cs typeface="Arial" pitchFamily="34" charset="0"/>
              </a:rPr>
              <a:t>criminaloids</a:t>
            </a:r>
            <a:endParaRPr lang="ru-RU" sz="2400" dirty="0">
              <a:latin typeface="Arial" pitchFamily="34" charset="0"/>
              <a:cs typeface="Arial" pitchFamily="34" charset="0"/>
            </a:endParaRPr>
          </a:p>
          <a:p>
            <a:r>
              <a:rPr lang="en-US" sz="2400" dirty="0">
                <a:latin typeface="Arial" pitchFamily="34" charset="0"/>
                <a:cs typeface="Arial" pitchFamily="34" charset="0"/>
              </a:rPr>
              <a:t>       b) pseudo criminals</a:t>
            </a:r>
            <a:endParaRPr lang="ru-RU" sz="2400" dirty="0">
              <a:latin typeface="Arial" pitchFamily="34" charset="0"/>
              <a:cs typeface="Arial" pitchFamily="34" charset="0"/>
            </a:endParaRPr>
          </a:p>
          <a:p>
            <a:r>
              <a:rPr lang="en-US" sz="2400" dirty="0">
                <a:latin typeface="Arial" pitchFamily="34" charset="0"/>
                <a:cs typeface="Arial" pitchFamily="34" charset="0"/>
              </a:rPr>
              <a:t>       c) criminals out of habit</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val="4150787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3">
                <a:lumMod val="20000"/>
                <a:lumOff val="80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395536" y="603782"/>
            <a:ext cx="5832648" cy="5216813"/>
          </a:xfrm>
          <a:prstGeom prst="rect">
            <a:avLst/>
          </a:prstGeom>
        </p:spPr>
        <p:txBody>
          <a:bodyPr wrap="square">
            <a:spAutoFit/>
          </a:bodyPr>
          <a:lstStyle/>
          <a:p>
            <a:pPr marL="457200" indent="-457200">
              <a:spcAft>
                <a:spcPts val="600"/>
              </a:spcAft>
              <a:buFont typeface="Wingdings" pitchFamily="2" charset="2"/>
              <a:buChar char="§"/>
            </a:pPr>
            <a:r>
              <a:rPr lang="en-US" sz="2800" b="1" dirty="0" err="1">
                <a:latin typeface="Arial" pitchFamily="34" charset="0"/>
                <a:cs typeface="Arial" pitchFamily="34" charset="0"/>
              </a:rPr>
              <a:t>Criminaloids</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a:spcAft>
                <a:spcPts val="600"/>
              </a:spcAft>
            </a:pPr>
            <a:r>
              <a:rPr lang="en-US" sz="2800" dirty="0" smtClean="0">
                <a:latin typeface="Arial" pitchFamily="34" charset="0"/>
                <a:cs typeface="Arial" pitchFamily="34" charset="0"/>
              </a:rPr>
              <a:t>had </a:t>
            </a:r>
            <a:r>
              <a:rPr lang="en-US" sz="2800" i="1" dirty="0">
                <a:latin typeface="Arial" pitchFamily="34" charset="0"/>
                <a:cs typeface="Arial" pitchFamily="34" charset="0"/>
              </a:rPr>
              <a:t>difficulties during their childhood </a:t>
            </a:r>
            <a:r>
              <a:rPr lang="en-US" sz="2800" dirty="0">
                <a:latin typeface="Arial" pitchFamily="34" charset="0"/>
                <a:cs typeface="Arial" pitchFamily="34" charset="0"/>
              </a:rPr>
              <a:t>and can occasionally behave delinquently. </a:t>
            </a:r>
            <a:endParaRPr lang="en-US" sz="2800" dirty="0" smtClean="0">
              <a:latin typeface="Arial" pitchFamily="34" charset="0"/>
              <a:cs typeface="Arial" pitchFamily="34" charset="0"/>
            </a:endParaRPr>
          </a:p>
          <a:p>
            <a:pPr marL="514350" indent="-514350">
              <a:spcAft>
                <a:spcPts val="600"/>
              </a:spcAft>
              <a:buFont typeface="Wingdings" pitchFamily="2" charset="2"/>
              <a:buChar char="§"/>
            </a:pPr>
            <a:r>
              <a:rPr lang="en-US" sz="2800" b="1" dirty="0" smtClean="0">
                <a:latin typeface="Arial" pitchFamily="34" charset="0"/>
                <a:cs typeface="Arial" pitchFamily="34" charset="0"/>
              </a:rPr>
              <a:t>Pseudo </a:t>
            </a:r>
            <a:r>
              <a:rPr lang="en-US" sz="2800" b="1" dirty="0">
                <a:latin typeface="Arial" pitchFamily="34" charset="0"/>
                <a:cs typeface="Arial" pitchFamily="34" charset="0"/>
              </a:rPr>
              <a:t>criminals</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a:spcAft>
                <a:spcPts val="600"/>
              </a:spcAft>
            </a:pPr>
            <a:r>
              <a:rPr lang="en-US" sz="2800" dirty="0" smtClean="0">
                <a:latin typeface="Arial" pitchFamily="34" charset="0"/>
                <a:cs typeface="Arial" pitchFamily="34" charset="0"/>
              </a:rPr>
              <a:t>are </a:t>
            </a:r>
            <a:r>
              <a:rPr lang="en-US" sz="2800" i="1" dirty="0">
                <a:latin typeface="Arial" pitchFamily="34" charset="0"/>
                <a:cs typeface="Arial" pitchFamily="34" charset="0"/>
              </a:rPr>
              <a:t>insane persons</a:t>
            </a:r>
            <a:r>
              <a:rPr lang="en-US" sz="2800" dirty="0">
                <a:latin typeface="Arial" pitchFamily="34" charset="0"/>
                <a:cs typeface="Arial" pitchFamily="34" charset="0"/>
              </a:rPr>
              <a:t> and those who committed crime in </a:t>
            </a:r>
            <a:r>
              <a:rPr lang="en-US" sz="2800" i="1" dirty="0">
                <a:latin typeface="Arial" pitchFamily="34" charset="0"/>
                <a:cs typeface="Arial" pitchFamily="34" charset="0"/>
              </a:rPr>
              <a:t>self defense</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marL="457200" indent="-457200">
              <a:spcAft>
                <a:spcPts val="600"/>
              </a:spcAft>
              <a:buFont typeface="Wingdings" pitchFamily="2" charset="2"/>
              <a:buChar char="§"/>
            </a:pPr>
            <a:r>
              <a:rPr lang="en-US" sz="2800" b="1" dirty="0" smtClean="0">
                <a:latin typeface="Arial" pitchFamily="34" charset="0"/>
                <a:cs typeface="Arial" pitchFamily="34" charset="0"/>
              </a:rPr>
              <a:t>Habitual </a:t>
            </a:r>
            <a:r>
              <a:rPr lang="en-US" sz="2800" b="1" dirty="0">
                <a:latin typeface="Arial" pitchFamily="34" charset="0"/>
                <a:cs typeface="Arial" pitchFamily="34" charset="0"/>
              </a:rPr>
              <a:t>criminals</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a:spcAft>
                <a:spcPts val="600"/>
              </a:spcAft>
            </a:pPr>
            <a:r>
              <a:rPr lang="en-US" sz="2800" dirty="0" smtClean="0">
                <a:latin typeface="Arial" pitchFamily="34" charset="0"/>
                <a:cs typeface="Arial" pitchFamily="34" charset="0"/>
              </a:rPr>
              <a:t>had </a:t>
            </a:r>
            <a:r>
              <a:rPr lang="en-US" sz="2800" dirty="0">
                <a:latin typeface="Arial" pitchFamily="34" charset="0"/>
                <a:cs typeface="Arial" pitchFamily="34" charset="0"/>
              </a:rPr>
              <a:t>a </a:t>
            </a:r>
            <a:r>
              <a:rPr lang="en-US" sz="2800" i="1" dirty="0">
                <a:latin typeface="Arial" pitchFamily="34" charset="0"/>
                <a:cs typeface="Arial" pitchFamily="34" charset="0"/>
              </a:rPr>
              <a:t>poor education </a:t>
            </a:r>
            <a:r>
              <a:rPr lang="en-US" sz="2800" dirty="0">
                <a:latin typeface="Arial" pitchFamily="34" charset="0"/>
                <a:cs typeface="Arial" pitchFamily="34" charset="0"/>
              </a:rPr>
              <a:t>during their childhood or have been in </a:t>
            </a:r>
            <a:r>
              <a:rPr lang="en-US" sz="2800" i="1" dirty="0">
                <a:latin typeface="Arial" pitchFamily="34" charset="0"/>
                <a:cs typeface="Arial" pitchFamily="34" charset="0"/>
              </a:rPr>
              <a:t>social interaction with criminals</a:t>
            </a:r>
            <a:r>
              <a:rPr lang="en-US" sz="2800" dirty="0">
                <a:latin typeface="Arial" pitchFamily="34" charset="0"/>
                <a:cs typeface="Arial" pitchFamily="34" charset="0"/>
              </a:rPr>
              <a:t>.</a:t>
            </a:r>
            <a:endParaRPr lang="ru-RU" sz="2800" dirty="0">
              <a:latin typeface="Arial" pitchFamily="34" charset="0"/>
              <a:cs typeface="Arial" pitchFamily="34" charset="0"/>
            </a:endParaRPr>
          </a:p>
        </p:txBody>
      </p:sp>
      <p:pic>
        <p:nvPicPr>
          <p:cNvPr id="8194" name="Picture 2" descr="http://www.conspiracysolicitor.co.uk/wp-content/uploads/2012/10/fingerpr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6715" y="603782"/>
            <a:ext cx="2176576" cy="30295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8196" name="Picture 4" descr="http://village14.com/files/2013/01/767890-fingerprint-in-negative-in-the-vector-the-white-part-is-transparent-837x102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476" y="4005064"/>
            <a:ext cx="1802218" cy="22048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1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08720"/>
            <a:ext cx="2667000" cy="3225800"/>
          </a:xfrm>
        </p:spPr>
      </p:pic>
      <p:sp>
        <p:nvSpPr>
          <p:cNvPr id="4" name="Текст 3"/>
          <p:cNvSpPr>
            <a:spLocks noGrp="1"/>
          </p:cNvSpPr>
          <p:nvPr>
            <p:ph type="body" sz="half" idx="2"/>
          </p:nvPr>
        </p:nvSpPr>
        <p:spPr>
          <a:xfrm>
            <a:off x="3851920" y="620688"/>
            <a:ext cx="4464496" cy="4248472"/>
          </a:xfrm>
        </p:spPr>
        <p:txBody>
          <a:bodyPr>
            <a:noAutofit/>
          </a:bodyPr>
          <a:lstStyle/>
          <a:p>
            <a:pPr indent="95250" algn="just"/>
            <a:r>
              <a:rPr lang="en-US" sz="2000" b="1" dirty="0"/>
              <a:t>Cesare Lombroso</a:t>
            </a:r>
            <a:r>
              <a:rPr lang="en-US" sz="2000" dirty="0"/>
              <a:t> (1835 – 1909) was an Italian </a:t>
            </a:r>
            <a:r>
              <a:rPr lang="en-US" sz="2000" i="1" dirty="0"/>
              <a:t>criminologist, physician,</a:t>
            </a:r>
            <a:r>
              <a:rPr lang="en-US" sz="2000" dirty="0"/>
              <a:t> and founder of the </a:t>
            </a:r>
            <a:r>
              <a:rPr lang="en-US" sz="2000" i="1" dirty="0"/>
              <a:t>Italian School of Positivist Criminology.</a:t>
            </a:r>
            <a:r>
              <a:rPr lang="en-US" sz="2000" dirty="0"/>
              <a:t> </a:t>
            </a:r>
            <a:endParaRPr lang="en-US" sz="2000" dirty="0" smtClean="0"/>
          </a:p>
          <a:p>
            <a:pPr indent="95250" algn="just"/>
            <a:r>
              <a:rPr lang="en-US" sz="2000" dirty="0" smtClean="0"/>
              <a:t>Born </a:t>
            </a:r>
            <a:r>
              <a:rPr lang="en-US" sz="2000" dirty="0"/>
              <a:t>in Verona Cesare Lombroso studied medicine at the universities of Pavia, Padua, Vienna, and Genoa. </a:t>
            </a:r>
            <a:endParaRPr lang="en-US" sz="2000" dirty="0" smtClean="0"/>
          </a:p>
          <a:p>
            <a:pPr indent="95250" algn="just"/>
            <a:endParaRPr lang="en-US" sz="2000" dirty="0" smtClean="0"/>
          </a:p>
          <a:p>
            <a:pPr indent="95250" algn="just"/>
            <a:r>
              <a:rPr lang="en-US" sz="2000" dirty="0" smtClean="0"/>
              <a:t>His </a:t>
            </a:r>
            <a:r>
              <a:rPr lang="en-US" sz="2000" dirty="0"/>
              <a:t>interests in </a:t>
            </a:r>
            <a:r>
              <a:rPr lang="en-US" sz="2000" i="1" dirty="0"/>
              <a:t>psychology and psychiatry </a:t>
            </a:r>
            <a:r>
              <a:rPr lang="en-US" sz="2000" dirty="0"/>
              <a:t>merged with his study of </a:t>
            </a:r>
            <a:r>
              <a:rPr lang="en-US" sz="2000" i="1" dirty="0"/>
              <a:t>the physiology and anatomy of the brain </a:t>
            </a:r>
            <a:r>
              <a:rPr lang="en-US" sz="2000" dirty="0"/>
              <a:t>and ultimately led to his anthropometric analysis of </a:t>
            </a:r>
            <a:r>
              <a:rPr lang="en-US" sz="2000" dirty="0" smtClean="0"/>
              <a:t>criminals.</a:t>
            </a:r>
          </a:p>
          <a:p>
            <a:endParaRPr lang="ru-RU" sz="2000" dirty="0"/>
          </a:p>
        </p:txBody>
      </p:sp>
      <p:sp>
        <p:nvSpPr>
          <p:cNvPr id="7" name="Текст 3"/>
          <p:cNvSpPr txBox="1">
            <a:spLocks/>
          </p:cNvSpPr>
          <p:nvPr/>
        </p:nvSpPr>
        <p:spPr>
          <a:xfrm>
            <a:off x="755576" y="4437112"/>
            <a:ext cx="7560840" cy="2016224"/>
          </a:xfrm>
          <a:prstGeom prst="rect">
            <a:avLst/>
          </a:prstGeom>
        </p:spPr>
        <p:txBody>
          <a:bodyPr vert="horz" lIns="91440" tIns="45720" rIns="91440" bIns="45720" rtlCol="0" anchor="ctr" anchorCtr="0">
            <a:normAutofit/>
          </a:bodyPr>
          <a:lstStyle>
            <a:lvl1pPr marL="0" indent="0" algn="l" defTabSz="914400" rtl="0" eaLnBrk="1" latinLnBrk="0" hangingPunct="1">
              <a:spcBef>
                <a:spcPct val="20000"/>
              </a:spcBef>
              <a:buClr>
                <a:schemeClr val="accent1"/>
              </a:buClr>
              <a:buFont typeface="Arial" pitchFamily="34" charset="0"/>
              <a:buNone/>
              <a:defRPr sz="21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Font typeface="Arial" pitchFamily="34" charset="0"/>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9pPr>
          </a:lstStyle>
          <a:p>
            <a:pPr indent="171450" algn="just"/>
            <a:r>
              <a:rPr lang="en-US" sz="2000" dirty="0" smtClean="0"/>
              <a:t>While </a:t>
            </a:r>
            <a:r>
              <a:rPr lang="en-US" sz="2000" dirty="0"/>
              <a:t>he was in charge of the insane at hospitals in Pavia, Pesaro, and Reggio Emilia (1863-1872), his interest in physiognomical characteristics of the mentally disturbed increased.</a:t>
            </a:r>
            <a:endParaRPr lang="ru-RU" sz="2000" dirty="0"/>
          </a:p>
          <a:p>
            <a:pPr indent="171450" algn="just"/>
            <a:endParaRPr lang="ru-RU" sz="2000" dirty="0"/>
          </a:p>
        </p:txBody>
      </p:sp>
    </p:spTree>
    <p:extLst>
      <p:ext uri="{BB962C8B-B14F-4D97-AF65-F5344CB8AC3E}">
        <p14:creationId xmlns:p14="http://schemas.microsoft.com/office/powerpoint/2010/main" val="3510444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accent3">
                <a:lumMod val="20000"/>
                <a:lumOff val="80000"/>
              </a:schemeClr>
            </a:gs>
          </a:gsLst>
          <a:lin ang="189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467544" y="718642"/>
            <a:ext cx="8136904" cy="5262979"/>
          </a:xfrm>
          <a:prstGeom prst="rect">
            <a:avLst/>
          </a:prstGeom>
        </p:spPr>
        <p:txBody>
          <a:bodyPr wrap="square">
            <a:spAutoFit/>
          </a:bodyPr>
          <a:lstStyle/>
          <a:p>
            <a:pPr algn="ctr"/>
            <a:r>
              <a:rPr lang="en-US" sz="2400" dirty="0">
                <a:latin typeface="Arial" pitchFamily="34" charset="0"/>
                <a:cs typeface="Arial" pitchFamily="34" charset="0"/>
              </a:rPr>
              <a:t>Further studies of Lombroso's thesis were made by </a:t>
            </a:r>
            <a:r>
              <a:rPr lang="en-US" sz="2400" b="1" dirty="0">
                <a:latin typeface="Arial" pitchFamily="34" charset="0"/>
                <a:cs typeface="Arial" pitchFamily="34" charset="0"/>
              </a:rPr>
              <a:t>Goring</a:t>
            </a:r>
            <a:r>
              <a:rPr lang="en-US" sz="2400" dirty="0">
                <a:latin typeface="Arial" pitchFamily="34" charset="0"/>
                <a:cs typeface="Arial" pitchFamily="34" charset="0"/>
              </a:rPr>
              <a:t> in 1913 and </a:t>
            </a:r>
            <a:r>
              <a:rPr lang="en-US" sz="2400" b="1" dirty="0">
                <a:latin typeface="Arial" pitchFamily="34" charset="0"/>
                <a:cs typeface="Arial" pitchFamily="34" charset="0"/>
              </a:rPr>
              <a:t>Hooton</a:t>
            </a:r>
            <a:r>
              <a:rPr lang="en-US" sz="2400" dirty="0">
                <a:latin typeface="Arial" pitchFamily="34" charset="0"/>
                <a:cs typeface="Arial" pitchFamily="34" charset="0"/>
              </a:rPr>
              <a:t> in 1939.</a:t>
            </a:r>
            <a:endParaRPr lang="ru-RU" sz="2400" dirty="0">
              <a:latin typeface="Arial" pitchFamily="34" charset="0"/>
              <a:cs typeface="Arial" pitchFamily="34" charset="0"/>
            </a:endParaRPr>
          </a:p>
          <a:p>
            <a:r>
              <a:rPr lang="en-US" sz="2400" dirty="0">
                <a:latin typeface="Arial" pitchFamily="34" charset="0"/>
                <a:cs typeface="Arial" pitchFamily="34" charset="0"/>
              </a:rPr>
              <a:t> </a:t>
            </a:r>
            <a:endParaRPr lang="ru-RU" sz="2400" dirty="0">
              <a:latin typeface="Arial" pitchFamily="34" charset="0"/>
              <a:cs typeface="Arial" pitchFamily="34" charset="0"/>
            </a:endParaRPr>
          </a:p>
          <a:p>
            <a:pPr marL="342900" indent="-342900" algn="just">
              <a:buFont typeface="Arial" pitchFamily="34" charset="0"/>
              <a:buChar char="•"/>
            </a:pPr>
            <a:r>
              <a:rPr lang="en-US" sz="2400" dirty="0">
                <a:latin typeface="Arial" pitchFamily="34" charset="0"/>
                <a:cs typeface="Arial" pitchFamily="34" charset="0"/>
              </a:rPr>
              <a:t>Goring contests Lombroso's thesis based on the experiment he made on 3000 criminals and non-criminals. </a:t>
            </a:r>
            <a:r>
              <a:rPr lang="en-US" sz="2400" u="sng" dirty="0">
                <a:latin typeface="Arial" pitchFamily="34" charset="0"/>
                <a:cs typeface="Arial" pitchFamily="34" charset="0"/>
              </a:rPr>
              <a:t>Goring didn't find any physical abnormalities </a:t>
            </a:r>
            <a:r>
              <a:rPr lang="en-US" sz="2400" dirty="0">
                <a:latin typeface="Arial" pitchFamily="34" charset="0"/>
                <a:cs typeface="Arial" pitchFamily="34" charset="0"/>
              </a:rPr>
              <a:t>or traits on criminals. He criticized Lombroso on the issue of born criminal and found that such thesis is inaccurate as well as dangerous. Goring concluded that no one is criminal until he or she commits a crime.</a:t>
            </a:r>
            <a:endParaRPr lang="ru-RU" sz="2400" dirty="0">
              <a:latin typeface="Arial" pitchFamily="34" charset="0"/>
              <a:cs typeface="Arial" pitchFamily="34" charset="0"/>
            </a:endParaRPr>
          </a:p>
          <a:p>
            <a:pPr algn="just"/>
            <a:r>
              <a:rPr lang="en-US" sz="2400" dirty="0">
                <a:latin typeface="Arial" pitchFamily="34" charset="0"/>
                <a:cs typeface="Arial" pitchFamily="34" charset="0"/>
              </a:rPr>
              <a:t> </a:t>
            </a:r>
            <a:endParaRPr lang="ru-RU" sz="2400" dirty="0">
              <a:latin typeface="Arial" pitchFamily="34" charset="0"/>
              <a:cs typeface="Arial" pitchFamily="34" charset="0"/>
            </a:endParaRPr>
          </a:p>
          <a:p>
            <a:pPr marL="342900" indent="-342900" algn="just">
              <a:buFont typeface="Arial" pitchFamily="34" charset="0"/>
              <a:buChar char="•"/>
            </a:pPr>
            <a:r>
              <a:rPr lang="en-US" sz="2400" u="sng" dirty="0">
                <a:latin typeface="Arial" pitchFamily="34" charset="0"/>
                <a:cs typeface="Arial" pitchFamily="34" charset="0"/>
              </a:rPr>
              <a:t>Hooton confirms Lombroso's thesis</a:t>
            </a:r>
            <a:r>
              <a:rPr lang="en-US" sz="2400" dirty="0">
                <a:latin typeface="Arial" pitchFamily="34" charset="0"/>
                <a:cs typeface="Arial" pitchFamily="34" charset="0"/>
              </a:rPr>
              <a:t> based on the research he made on 14000 criminals and 3000 non-criminals from 10 Federal states of </a:t>
            </a:r>
            <a:r>
              <a:rPr lang="en-US" sz="2400" dirty="0" smtClean="0">
                <a:latin typeface="Arial" pitchFamily="34" charset="0"/>
                <a:cs typeface="Arial" pitchFamily="34" charset="0"/>
              </a:rPr>
              <a:t>U.S</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val="1006123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3">
                <a:lumMod val="20000"/>
                <a:lumOff val="80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827584" y="1426320"/>
            <a:ext cx="7601669" cy="4278094"/>
          </a:xfrm>
          <a:prstGeom prst="rect">
            <a:avLst/>
          </a:prstGeom>
        </p:spPr>
        <p:txBody>
          <a:bodyPr wrap="square">
            <a:spAutoFit/>
          </a:bodyPr>
          <a:lstStyle/>
          <a:p>
            <a:pPr marL="342900" indent="-342900">
              <a:spcAft>
                <a:spcPts val="1200"/>
              </a:spcAft>
              <a:buFont typeface="Wingdings" pitchFamily="2" charset="2"/>
              <a:buChar char="v"/>
            </a:pPr>
            <a:r>
              <a:rPr lang="en-US" sz="2800" dirty="0">
                <a:latin typeface="Arial" pitchFamily="34" charset="0"/>
                <a:cs typeface="Arial" pitchFamily="34" charset="0"/>
              </a:rPr>
              <a:t>Theory overlooks the bright and handsome criminals</a:t>
            </a:r>
          </a:p>
          <a:p>
            <a:pPr marL="342900" indent="-342900">
              <a:spcAft>
                <a:spcPts val="1200"/>
              </a:spcAft>
              <a:buFont typeface="Wingdings" pitchFamily="2" charset="2"/>
              <a:buChar char="v"/>
            </a:pPr>
            <a:r>
              <a:rPr lang="en-US" sz="2800" dirty="0">
                <a:latin typeface="Arial" pitchFamily="34" charset="0"/>
                <a:cs typeface="Arial" pitchFamily="34" charset="0"/>
              </a:rPr>
              <a:t>Theory ignores those who are ugly and live lives of productive and cooperative labor</a:t>
            </a:r>
          </a:p>
          <a:p>
            <a:pPr marL="342900" indent="-342900">
              <a:spcAft>
                <a:spcPts val="1200"/>
              </a:spcAft>
              <a:buFont typeface="Wingdings" pitchFamily="2" charset="2"/>
              <a:buChar char="v"/>
            </a:pPr>
            <a:r>
              <a:rPr lang="en-US" sz="2800" dirty="0">
                <a:latin typeface="Arial" pitchFamily="34" charset="0"/>
                <a:cs typeface="Arial" pitchFamily="34" charset="0"/>
              </a:rPr>
              <a:t>Theory does not look at the variations over time in crime rates. Since genes change very slowly, there should be a steady rate of crime over the centuries. That is not the case. Crime rates vary dramatically.</a:t>
            </a:r>
          </a:p>
        </p:txBody>
      </p:sp>
      <p:sp>
        <p:nvSpPr>
          <p:cNvPr id="6" name="Прямоугольник 5"/>
          <p:cNvSpPr/>
          <p:nvPr/>
        </p:nvSpPr>
        <p:spPr>
          <a:xfrm>
            <a:off x="1619672" y="447055"/>
            <a:ext cx="6202339" cy="923330"/>
          </a:xfrm>
          <a:prstGeom prst="rect">
            <a:avLst/>
          </a:prstGeom>
        </p:spPr>
        <p:txBody>
          <a:bodyPr wrap="none">
            <a:spAutoFit/>
          </a:bodyPr>
          <a:lstStyle/>
          <a:p>
            <a:r>
              <a:rPr lang="en-US" sz="5400" b="1" dirty="0">
                <a:latin typeface="+mj-lt"/>
              </a:rPr>
              <a:t>Critique of Lombroso </a:t>
            </a:r>
            <a:endParaRPr lang="ru-RU" sz="5400" dirty="0">
              <a:latin typeface="+mj-lt"/>
            </a:endParaRPr>
          </a:p>
        </p:txBody>
      </p:sp>
    </p:spTree>
    <p:extLst>
      <p:ext uri="{BB962C8B-B14F-4D97-AF65-F5344CB8AC3E}">
        <p14:creationId xmlns:p14="http://schemas.microsoft.com/office/powerpoint/2010/main" val="2531815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3">
                <a:lumMod val="20000"/>
                <a:lumOff val="80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827584" y="1628800"/>
            <a:ext cx="7601669" cy="3890296"/>
          </a:xfrm>
          <a:prstGeom prst="rect">
            <a:avLst/>
          </a:prstGeom>
        </p:spPr>
        <p:txBody>
          <a:bodyPr wrap="square">
            <a:spAutoFit/>
          </a:bodyPr>
          <a:lstStyle/>
          <a:p>
            <a:pPr marL="457200" indent="-457200">
              <a:lnSpc>
                <a:spcPct val="90000"/>
              </a:lnSpc>
              <a:spcAft>
                <a:spcPts val="1200"/>
              </a:spcAft>
              <a:buFont typeface="Wingdings" pitchFamily="2" charset="2"/>
              <a:buChar char="v"/>
            </a:pPr>
            <a:r>
              <a:rPr lang="en-GB" sz="2800" dirty="0">
                <a:latin typeface="Arial" pitchFamily="34" charset="0"/>
                <a:cs typeface="Arial" pitchFamily="34" charset="0"/>
              </a:rPr>
              <a:t>He was studying the very poor - people whose physical development had been affected by poverty, poor nutrition </a:t>
            </a:r>
          </a:p>
          <a:p>
            <a:pPr marL="457200" indent="-457200">
              <a:lnSpc>
                <a:spcPct val="90000"/>
              </a:lnSpc>
              <a:spcAft>
                <a:spcPts val="1200"/>
              </a:spcAft>
              <a:buFont typeface="Wingdings" pitchFamily="2" charset="2"/>
              <a:buChar char="v"/>
            </a:pPr>
            <a:r>
              <a:rPr lang="en-GB" sz="2800" dirty="0">
                <a:latin typeface="Arial" pitchFamily="34" charset="0"/>
                <a:cs typeface="Arial" pitchFamily="34" charset="0"/>
              </a:rPr>
              <a:t>Not everyone who breaks the law ends up in prison</a:t>
            </a:r>
          </a:p>
          <a:p>
            <a:pPr marL="457200" indent="-457200">
              <a:lnSpc>
                <a:spcPct val="90000"/>
              </a:lnSpc>
              <a:spcAft>
                <a:spcPts val="1200"/>
              </a:spcAft>
              <a:buFont typeface="Wingdings" pitchFamily="2" charset="2"/>
              <a:buChar char="v"/>
            </a:pPr>
            <a:r>
              <a:rPr lang="en-GB" sz="2800" dirty="0">
                <a:latin typeface="Arial" pitchFamily="34" charset="0"/>
                <a:cs typeface="Arial" pitchFamily="34" charset="0"/>
              </a:rPr>
              <a:t>This type of theorising neglects the idea that there is a "grey area" of criminality - people who commit crimes but who are not caught and therefore not imprisoned. </a:t>
            </a:r>
          </a:p>
        </p:txBody>
      </p:sp>
      <p:sp>
        <p:nvSpPr>
          <p:cNvPr id="6" name="Прямоугольник 5"/>
          <p:cNvSpPr/>
          <p:nvPr/>
        </p:nvSpPr>
        <p:spPr>
          <a:xfrm>
            <a:off x="1619672" y="447055"/>
            <a:ext cx="6202339" cy="923330"/>
          </a:xfrm>
          <a:prstGeom prst="rect">
            <a:avLst/>
          </a:prstGeom>
        </p:spPr>
        <p:txBody>
          <a:bodyPr wrap="none">
            <a:spAutoFit/>
          </a:bodyPr>
          <a:lstStyle/>
          <a:p>
            <a:pPr algn="ctr"/>
            <a:r>
              <a:rPr lang="en-US" sz="5400" b="1" dirty="0">
                <a:latin typeface="+mj-lt"/>
              </a:rPr>
              <a:t>Critique of Lombroso </a:t>
            </a:r>
            <a:endParaRPr lang="ru-RU" sz="5400" dirty="0">
              <a:latin typeface="+mj-lt"/>
            </a:endParaRPr>
          </a:p>
        </p:txBody>
      </p:sp>
    </p:spTree>
    <p:extLst>
      <p:ext uri="{BB962C8B-B14F-4D97-AF65-F5344CB8AC3E}">
        <p14:creationId xmlns:p14="http://schemas.microsoft.com/office/powerpoint/2010/main" val="1056238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620688"/>
            <a:ext cx="3550162" cy="3816424"/>
          </a:xfrm>
        </p:spPr>
      </p:pic>
      <p:sp>
        <p:nvSpPr>
          <p:cNvPr id="4" name="Текст 3"/>
          <p:cNvSpPr>
            <a:spLocks noGrp="1"/>
          </p:cNvSpPr>
          <p:nvPr>
            <p:ph type="body" sz="half" idx="2"/>
          </p:nvPr>
        </p:nvSpPr>
        <p:spPr>
          <a:xfrm>
            <a:off x="3779912" y="0"/>
            <a:ext cx="4536504" cy="6247656"/>
          </a:xfrm>
        </p:spPr>
        <p:txBody>
          <a:bodyPr>
            <a:normAutofit/>
          </a:bodyPr>
          <a:lstStyle/>
          <a:p>
            <a:pPr indent="171450" algn="just"/>
            <a:r>
              <a:rPr lang="en-US" sz="2000" dirty="0"/>
              <a:t>In 1876 Lombroso became professor of legal medicine and public hygiene at the University of Turin. That year he wrote his most important and influential work, </a:t>
            </a:r>
            <a:r>
              <a:rPr lang="en-US" sz="2000" b="1" i="1" dirty="0"/>
              <a:t>“L'uomo delinquent</a:t>
            </a:r>
            <a:r>
              <a:rPr lang="en-US" sz="2000" b="1" i="1" dirty="0" smtClean="0"/>
              <a:t>”</a:t>
            </a:r>
            <a:r>
              <a:rPr lang="en-US" sz="2000" b="1" dirty="0"/>
              <a:t> </a:t>
            </a:r>
            <a:r>
              <a:rPr lang="en-US" sz="2000" b="1" i="1" dirty="0" smtClean="0"/>
              <a:t>(</a:t>
            </a:r>
            <a:r>
              <a:rPr lang="en-US" sz="2000" b="1" i="1" dirty="0"/>
              <a:t>1876; “The Criminal Man”)</a:t>
            </a:r>
            <a:r>
              <a:rPr lang="en-US" sz="2000" i="1" dirty="0"/>
              <a:t>,</a:t>
            </a:r>
            <a:r>
              <a:rPr lang="en-US" sz="2000" dirty="0"/>
              <a:t> which went through five editions in Italian and was published in various European languages but never in English. </a:t>
            </a:r>
            <a:endParaRPr lang="ru-RU" sz="2000" dirty="0"/>
          </a:p>
          <a:p>
            <a:pPr indent="171450" algn="just"/>
            <a:r>
              <a:rPr lang="en-US" sz="2000" dirty="0"/>
              <a:t>Lombroso devised the theory that criminality is determined by physiological traits. Called </a:t>
            </a:r>
            <a:r>
              <a:rPr lang="en-US" sz="2000" b="1" i="1" dirty="0" smtClean="0"/>
              <a:t>The </a:t>
            </a:r>
            <a:r>
              <a:rPr lang="en-US" sz="2000" b="1" i="1" dirty="0"/>
              <a:t>father of modern criminology</a:t>
            </a:r>
            <a:r>
              <a:rPr lang="en-US" sz="2000" b="1" i="1" dirty="0" smtClean="0"/>
              <a:t>, </a:t>
            </a:r>
            <a:r>
              <a:rPr lang="en-US" sz="2000" b="1" dirty="0" smtClean="0"/>
              <a:t> </a:t>
            </a:r>
            <a:r>
              <a:rPr lang="en-US" sz="2000" dirty="0"/>
              <a:t>he concentrated attention on the study of the individual offender.</a:t>
            </a:r>
            <a:endParaRPr lang="ru-RU" sz="2000" dirty="0"/>
          </a:p>
          <a:p>
            <a:pPr indent="171450" algn="just"/>
            <a:endParaRPr lang="ru-RU" sz="2000" dirty="0"/>
          </a:p>
        </p:txBody>
      </p:sp>
    </p:spTree>
    <p:extLst>
      <p:ext uri="{BB962C8B-B14F-4D97-AF65-F5344CB8AC3E}">
        <p14:creationId xmlns:p14="http://schemas.microsoft.com/office/powerpoint/2010/main" val="669116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64088" y="620688"/>
            <a:ext cx="2968718" cy="4464496"/>
          </a:xfrm>
        </p:spPr>
      </p:pic>
      <p:sp>
        <p:nvSpPr>
          <p:cNvPr id="4" name="Объект 3"/>
          <p:cNvSpPr>
            <a:spLocks noGrp="1"/>
          </p:cNvSpPr>
          <p:nvPr>
            <p:ph sz="half" idx="2"/>
          </p:nvPr>
        </p:nvSpPr>
        <p:spPr>
          <a:xfrm>
            <a:off x="395536" y="764704"/>
            <a:ext cx="4752528" cy="4464496"/>
          </a:xfrm>
        </p:spPr>
        <p:txBody>
          <a:bodyPr>
            <a:noAutofit/>
          </a:bodyPr>
          <a:lstStyle/>
          <a:p>
            <a:pPr algn="just"/>
            <a:r>
              <a:rPr lang="en-US" sz="2400" dirty="0"/>
              <a:t>Lombroso published ”</a:t>
            </a:r>
            <a:r>
              <a:rPr lang="en-US" sz="2400" b="1" i="1" dirty="0"/>
              <a:t>The Man of Genius” ( 1889)</a:t>
            </a:r>
            <a:r>
              <a:rPr lang="en-US" sz="2400" dirty="0"/>
              <a:t>, a book which argued that artistic genius was a form of hereditary insanity. In order to support this statement, he began assembling a large collection of </a:t>
            </a:r>
            <a:r>
              <a:rPr lang="en-US" sz="2400" i="1" dirty="0"/>
              <a:t>"psychiatric art"</a:t>
            </a:r>
            <a:r>
              <a:rPr lang="en-US" sz="2400" dirty="0"/>
              <a:t>. He published an article on the subject in 1880 in which he isolated thirteen typical features of the</a:t>
            </a:r>
            <a:r>
              <a:rPr lang="en-US" sz="2400" i="1" dirty="0"/>
              <a:t> "art of the insane." </a:t>
            </a:r>
            <a:endParaRPr lang="ru-RU" sz="2400" i="1" dirty="0"/>
          </a:p>
          <a:p>
            <a:endParaRPr lang="ru-RU" sz="2400" dirty="0"/>
          </a:p>
        </p:txBody>
      </p:sp>
    </p:spTree>
    <p:extLst>
      <p:ext uri="{BB962C8B-B14F-4D97-AF65-F5344CB8AC3E}">
        <p14:creationId xmlns:p14="http://schemas.microsoft.com/office/powerpoint/2010/main" val="3166963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5013176"/>
            <a:ext cx="9144000" cy="1368152"/>
          </a:xfrm>
        </p:spPr>
        <p:txBody>
          <a:bodyPr>
            <a:noAutofit/>
          </a:bodyPr>
          <a:lstStyle/>
          <a:p>
            <a:pPr indent="171450" algn="just"/>
            <a:r>
              <a:rPr lang="en-US" sz="2000" dirty="0"/>
              <a:t>From 1866 onwards, the year in which he began to work as a military doctor, Cesare Lombroso collected skulls, skeletons, brains and various other types of objects, which formed the core collection of a private museum, first housed at his home in Turin.</a:t>
            </a:r>
            <a:endParaRPr lang="ru-RU" sz="2000" dirty="0"/>
          </a:p>
          <a:p>
            <a:pPr algn="just"/>
            <a:endParaRPr lang="ru-RU" sz="2000" dirty="0"/>
          </a:p>
        </p:txBody>
      </p:sp>
      <p:pic>
        <p:nvPicPr>
          <p:cNvPr id="11" name="Рисунок 10"/>
          <p:cNvPicPr>
            <a:picLocks noGrp="1" noChangeAspect="1"/>
          </p:cNvPicPr>
          <p:nvPr>
            <p:ph type="pic" idx="1"/>
          </p:nvPr>
        </p:nvPicPr>
        <p:blipFill>
          <a:blip r:embed="rId2">
            <a:extLst>
              <a:ext uri="{28A0092B-C50C-407E-A947-70E740481C1C}">
                <a14:useLocalDpi xmlns:a14="http://schemas.microsoft.com/office/drawing/2010/main" val="0"/>
              </a:ext>
            </a:extLst>
          </a:blip>
          <a:srcRect l="8104" r="8104"/>
          <a:stretch>
            <a:fillRect/>
          </a:stretch>
        </p:blipFill>
        <p:spPr>
          <a:xfrm>
            <a:off x="1619672" y="476672"/>
            <a:ext cx="5858368" cy="4392488"/>
          </a:xfrm>
        </p:spPr>
      </p:pic>
    </p:spTree>
    <p:extLst>
      <p:ext uri="{BB962C8B-B14F-4D97-AF65-F5344CB8AC3E}">
        <p14:creationId xmlns:p14="http://schemas.microsoft.com/office/powerpoint/2010/main" val="1234122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293096"/>
            <a:ext cx="6781800" cy="1600200"/>
          </a:xfrm>
        </p:spPr>
        <p:txBody>
          <a:bodyPr>
            <a:noAutofit/>
          </a:bodyPr>
          <a:lstStyle/>
          <a:p>
            <a:pPr indent="171450" algn="just"/>
            <a:r>
              <a:rPr lang="en-US" sz="2000" dirty="0">
                <a:latin typeface="+mn-lt"/>
              </a:rPr>
              <a:t>Later was founded </a:t>
            </a:r>
            <a:r>
              <a:rPr lang="en-US" sz="2000" b="1" i="1" dirty="0">
                <a:latin typeface="+mn-lt"/>
              </a:rPr>
              <a:t>Lombroso’s </a:t>
            </a:r>
            <a:r>
              <a:rPr lang="en-US" sz="2000" b="1" i="1" dirty="0" smtClean="0">
                <a:latin typeface="+mn-lt"/>
              </a:rPr>
              <a:t>Museum (Museum of Criminal Anthropology)</a:t>
            </a:r>
            <a:r>
              <a:rPr lang="en-US" sz="2000" dirty="0" smtClean="0">
                <a:latin typeface="+mn-lt"/>
              </a:rPr>
              <a:t>, </a:t>
            </a:r>
            <a:r>
              <a:rPr lang="en-US" sz="2000" dirty="0">
                <a:latin typeface="+mn-lt"/>
              </a:rPr>
              <a:t>which had been allocated more exhibition space by the University of Turin, and it accorded scientific status</a:t>
            </a:r>
            <a:r>
              <a:rPr lang="en-US" sz="2000" dirty="0" smtClean="0">
                <a:latin typeface="+mn-lt"/>
              </a:rPr>
              <a:t>.  </a:t>
            </a:r>
            <a:endParaRPr lang="ru-RU" sz="2000" dirty="0">
              <a:latin typeface="+mn-lt"/>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3760" y="620688"/>
            <a:ext cx="4320480" cy="324036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620688"/>
            <a:ext cx="4020927" cy="3240360"/>
          </a:xfrm>
        </p:spPr>
      </p:pic>
    </p:spTree>
    <p:extLst>
      <p:ext uri="{BB962C8B-B14F-4D97-AF65-F5344CB8AC3E}">
        <p14:creationId xmlns:p14="http://schemas.microsoft.com/office/powerpoint/2010/main" val="4098920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620688"/>
            <a:ext cx="2871823" cy="3744416"/>
          </a:xfrm>
        </p:spPr>
      </p:pic>
      <p:sp>
        <p:nvSpPr>
          <p:cNvPr id="4" name="Текст 3"/>
          <p:cNvSpPr>
            <a:spLocks noGrp="1"/>
          </p:cNvSpPr>
          <p:nvPr>
            <p:ph type="body" sz="half" idx="2"/>
          </p:nvPr>
        </p:nvSpPr>
        <p:spPr>
          <a:xfrm>
            <a:off x="3779912" y="548680"/>
            <a:ext cx="4824536" cy="4392488"/>
          </a:xfrm>
        </p:spPr>
        <p:txBody>
          <a:bodyPr>
            <a:normAutofit/>
          </a:bodyPr>
          <a:lstStyle/>
          <a:p>
            <a:pPr indent="171450" algn="just"/>
            <a:r>
              <a:rPr lang="en-US" sz="2000" dirty="0"/>
              <a:t>Later in his life Lombroso began investigating psychic phenomena and spiritualism. Although originally sceptical, he later became a believer in spiritualism. </a:t>
            </a:r>
            <a:endParaRPr lang="ru-RU" sz="2000" dirty="0"/>
          </a:p>
          <a:p>
            <a:pPr indent="171450" algn="just"/>
            <a:r>
              <a:rPr lang="en-US" sz="2000" dirty="0"/>
              <a:t>As an atheist, Lombroso discusses his views on spiritualism and the paranormal in his </a:t>
            </a:r>
            <a:r>
              <a:rPr lang="en-US" sz="2000" b="1" dirty="0"/>
              <a:t>book “</a:t>
            </a:r>
            <a:r>
              <a:rPr lang="en-US" sz="2000" b="1" i="1" dirty="0"/>
              <a:t>After Death – What? (1909)</a:t>
            </a:r>
            <a:r>
              <a:rPr lang="en-US" sz="2000" b="1" dirty="0"/>
              <a:t>”. </a:t>
            </a:r>
            <a:endParaRPr lang="ru-RU" sz="2300" dirty="0"/>
          </a:p>
        </p:txBody>
      </p:sp>
      <p:sp>
        <p:nvSpPr>
          <p:cNvPr id="6" name="Текст 3"/>
          <p:cNvSpPr txBox="1">
            <a:spLocks/>
          </p:cNvSpPr>
          <p:nvPr/>
        </p:nvSpPr>
        <p:spPr>
          <a:xfrm>
            <a:off x="539552" y="4329100"/>
            <a:ext cx="8064896" cy="1908212"/>
          </a:xfrm>
          <a:prstGeom prst="rect">
            <a:avLst/>
          </a:prstGeom>
        </p:spPr>
        <p:txBody>
          <a:bodyPr vert="horz" lIns="91440" tIns="45720" rIns="91440" bIns="45720" rtlCol="0" anchor="ctr" anchorCtr="0">
            <a:normAutofit/>
          </a:bodyPr>
          <a:lstStyle>
            <a:lvl1pPr marL="0" indent="0" algn="l" defTabSz="914400" rtl="0" eaLnBrk="1" latinLnBrk="0" hangingPunct="1">
              <a:spcBef>
                <a:spcPct val="20000"/>
              </a:spcBef>
              <a:buClr>
                <a:schemeClr val="accent1"/>
              </a:buClr>
              <a:buFont typeface="Arial" pitchFamily="34" charset="0"/>
              <a:buNone/>
              <a:defRPr sz="21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Font typeface="Arial" pitchFamily="34" charset="0"/>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9pPr>
          </a:lstStyle>
          <a:p>
            <a:pPr indent="171450" algn="just"/>
            <a:r>
              <a:rPr lang="en-US" sz="2000" dirty="0" smtClean="0"/>
              <a:t>In the book he admitted that he was a materialist for most of his life until he had studied the mediumship of Eusapia Palladino which he believed was genuine, he later became convinced of the existence of spirits and wrote </a:t>
            </a:r>
            <a:r>
              <a:rPr lang="en-US" sz="2000" i="1" dirty="0" smtClean="0"/>
              <a:t>"I am ashamed and grieved at having opposed with so much tenacity the possibility of the so called spiritistic facts".</a:t>
            </a:r>
            <a:r>
              <a:rPr lang="en-US" sz="2000" dirty="0" smtClean="0"/>
              <a:t> </a:t>
            </a:r>
            <a:endParaRPr lang="ru-RU" sz="2000" dirty="0" smtClean="0"/>
          </a:p>
        </p:txBody>
      </p:sp>
    </p:spTree>
    <p:extLst>
      <p:ext uri="{BB962C8B-B14F-4D97-AF65-F5344CB8AC3E}">
        <p14:creationId xmlns:p14="http://schemas.microsoft.com/office/powerpoint/2010/main" val="2744586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62000" y="4941168"/>
            <a:ext cx="6546304" cy="1231032"/>
          </a:xfrm>
        </p:spPr>
        <p:txBody>
          <a:bodyPr>
            <a:normAutofit/>
          </a:bodyPr>
          <a:lstStyle/>
          <a:p>
            <a:r>
              <a:rPr lang="en-US" sz="6000" dirty="0"/>
              <a:t>Lombroso’s Theory </a:t>
            </a:r>
            <a:endParaRPr lang="ru-RU" sz="6000" dirty="0"/>
          </a:p>
        </p:txBody>
      </p:sp>
      <p:sp>
        <p:nvSpPr>
          <p:cNvPr id="13" name="Текст 12"/>
          <p:cNvSpPr>
            <a:spLocks noGrp="1"/>
          </p:cNvSpPr>
          <p:nvPr>
            <p:ph type="body" idx="4294967295"/>
          </p:nvPr>
        </p:nvSpPr>
        <p:spPr>
          <a:xfrm>
            <a:off x="683568" y="717922"/>
            <a:ext cx="7966248" cy="4558060"/>
          </a:xfrm>
        </p:spPr>
        <p:txBody>
          <a:bodyPr>
            <a:normAutofit/>
          </a:bodyPr>
          <a:lstStyle/>
          <a:p>
            <a:pPr>
              <a:lnSpc>
                <a:spcPct val="90000"/>
              </a:lnSpc>
            </a:pPr>
            <a:r>
              <a:rPr lang="en-US" sz="2800" dirty="0">
                <a:latin typeface="Arial" pitchFamily="34" charset="0"/>
                <a:cs typeface="Arial" pitchFamily="34" charset="0"/>
              </a:rPr>
              <a:t>Bodily constitution indicates </a:t>
            </a:r>
            <a:endParaRPr lang="ru-RU" sz="2800" dirty="0" smtClean="0">
              <a:latin typeface="Arial" pitchFamily="34" charset="0"/>
              <a:cs typeface="Arial" pitchFamily="34" charset="0"/>
            </a:endParaRPr>
          </a:p>
          <a:p>
            <a:pPr marL="0" indent="0">
              <a:lnSpc>
                <a:spcPct val="90000"/>
              </a:lnSpc>
              <a:buNone/>
            </a:pPr>
            <a:r>
              <a:rPr lang="ru-RU" sz="2800" dirty="0">
                <a:latin typeface="Arial" pitchFamily="34" charset="0"/>
                <a:cs typeface="Arial" pitchFamily="34" charset="0"/>
              </a:rPr>
              <a:t> </a:t>
            </a:r>
            <a:r>
              <a:rPr lang="ru-RU" sz="2800" dirty="0" smtClean="0">
                <a:latin typeface="Arial" pitchFamily="34" charset="0"/>
                <a:cs typeface="Arial" pitchFamily="34" charset="0"/>
              </a:rPr>
              <a:t>  </a:t>
            </a:r>
            <a:r>
              <a:rPr lang="en-US" sz="2800" dirty="0" smtClean="0">
                <a:latin typeface="Arial" pitchFamily="34" charset="0"/>
                <a:cs typeface="Arial" pitchFamily="34" charset="0"/>
              </a:rPr>
              <a:t>whether </a:t>
            </a:r>
            <a:r>
              <a:rPr lang="en-US" sz="2800" dirty="0">
                <a:latin typeface="Arial" pitchFamily="34" charset="0"/>
                <a:cs typeface="Arial" pitchFamily="34" charset="0"/>
              </a:rPr>
              <a:t>a person is a “born criminal”</a:t>
            </a:r>
          </a:p>
          <a:p>
            <a:pPr>
              <a:lnSpc>
                <a:spcPct val="90000"/>
              </a:lnSpc>
            </a:pPr>
            <a:r>
              <a:rPr lang="en-US" sz="2800" dirty="0">
                <a:latin typeface="Arial" pitchFamily="34" charset="0"/>
                <a:cs typeface="Arial" pitchFamily="34" charset="0"/>
              </a:rPr>
              <a:t>“Born criminal” violates the laws</a:t>
            </a:r>
          </a:p>
          <a:p>
            <a:pPr>
              <a:lnSpc>
                <a:spcPct val="90000"/>
              </a:lnSpc>
            </a:pPr>
            <a:r>
              <a:rPr lang="en-US" sz="2800" dirty="0">
                <a:latin typeface="Arial" pitchFamily="34" charset="0"/>
                <a:cs typeface="Arial" pitchFamily="34" charset="0"/>
              </a:rPr>
              <a:t>“born criminal” is an “atavism” </a:t>
            </a:r>
            <a:endParaRPr lang="ru-RU" sz="2800" dirty="0" smtClean="0">
              <a:latin typeface="Arial" pitchFamily="34" charset="0"/>
              <a:cs typeface="Arial" pitchFamily="34" charset="0"/>
            </a:endParaRPr>
          </a:p>
          <a:p>
            <a:pPr marL="0" indent="0">
              <a:lnSpc>
                <a:spcPct val="90000"/>
              </a:lnSpc>
              <a:buNone/>
            </a:pPr>
            <a:r>
              <a:rPr lang="ru-RU" sz="2800" dirty="0">
                <a:latin typeface="Arial" pitchFamily="34" charset="0"/>
                <a:cs typeface="Arial" pitchFamily="34" charset="0"/>
              </a:rPr>
              <a:t> </a:t>
            </a:r>
            <a:r>
              <a:rPr lang="ru-RU" sz="2800" dirty="0" smtClean="0">
                <a:latin typeface="Arial" pitchFamily="34" charset="0"/>
                <a:cs typeface="Arial" pitchFamily="34" charset="0"/>
              </a:rPr>
              <a:t>  </a:t>
            </a:r>
            <a:r>
              <a:rPr lang="en-US" sz="2800" dirty="0" smtClean="0">
                <a:latin typeface="Arial" pitchFamily="34" charset="0"/>
                <a:cs typeface="Arial" pitchFamily="34" charset="0"/>
              </a:rPr>
              <a:t>(</a:t>
            </a:r>
            <a:r>
              <a:rPr lang="en-US" sz="2800" dirty="0">
                <a:latin typeface="Arial" pitchFamily="34" charset="0"/>
                <a:cs typeface="Arial" pitchFamily="34" charset="0"/>
              </a:rPr>
              <a:t>throwback to an earlier stage </a:t>
            </a:r>
            <a:endParaRPr lang="ru-RU" sz="2800" dirty="0" smtClean="0">
              <a:latin typeface="Arial" pitchFamily="34" charset="0"/>
              <a:cs typeface="Arial" pitchFamily="34" charset="0"/>
            </a:endParaRPr>
          </a:p>
          <a:p>
            <a:pPr marL="0" indent="0">
              <a:lnSpc>
                <a:spcPct val="90000"/>
              </a:lnSpc>
              <a:buNone/>
            </a:pPr>
            <a:r>
              <a:rPr lang="ru-RU" sz="2800" dirty="0">
                <a:latin typeface="Arial" pitchFamily="34" charset="0"/>
                <a:cs typeface="Arial" pitchFamily="34" charset="0"/>
              </a:rPr>
              <a:t> </a:t>
            </a:r>
            <a:r>
              <a:rPr lang="ru-RU" sz="2800" dirty="0" smtClean="0">
                <a:latin typeface="Arial" pitchFamily="34" charset="0"/>
                <a:cs typeface="Arial" pitchFamily="34" charset="0"/>
              </a:rPr>
              <a:t>   </a:t>
            </a:r>
            <a:r>
              <a:rPr lang="en-US" sz="2800" dirty="0" smtClean="0">
                <a:latin typeface="Arial" pitchFamily="34" charset="0"/>
                <a:cs typeface="Arial" pitchFamily="34" charset="0"/>
              </a:rPr>
              <a:t>of </a:t>
            </a:r>
            <a:r>
              <a:rPr lang="en-US" sz="2800" dirty="0">
                <a:latin typeface="Arial" pitchFamily="34" charset="0"/>
                <a:cs typeface="Arial" pitchFamily="34" charset="0"/>
              </a:rPr>
              <a:t>human evolution)</a:t>
            </a:r>
          </a:p>
          <a:p>
            <a:pPr>
              <a:lnSpc>
                <a:spcPct val="90000"/>
              </a:lnSpc>
            </a:pPr>
            <a:r>
              <a:rPr lang="en-US" sz="2800" dirty="0">
                <a:latin typeface="Arial" pitchFamily="34" charset="0"/>
                <a:cs typeface="Arial" pitchFamily="34" charset="0"/>
              </a:rPr>
              <a:t>Physical makeup, </a:t>
            </a:r>
            <a:endParaRPr lang="ru-RU" sz="2800" dirty="0" smtClean="0">
              <a:latin typeface="Arial" pitchFamily="34" charset="0"/>
              <a:cs typeface="Arial" pitchFamily="34" charset="0"/>
            </a:endParaRPr>
          </a:p>
          <a:p>
            <a:pPr marL="0" indent="0">
              <a:lnSpc>
                <a:spcPct val="90000"/>
              </a:lnSpc>
              <a:buNone/>
            </a:pPr>
            <a:r>
              <a:rPr lang="ru-RU" sz="2800" dirty="0" smtClean="0">
                <a:latin typeface="Arial" pitchFamily="34" charset="0"/>
                <a:cs typeface="Arial" pitchFamily="34" charset="0"/>
              </a:rPr>
              <a:t>   </a:t>
            </a:r>
            <a:r>
              <a:rPr lang="en-US" sz="2800" dirty="0" smtClean="0">
                <a:latin typeface="Arial" pitchFamily="34" charset="0"/>
                <a:cs typeface="Arial" pitchFamily="34" charset="0"/>
              </a:rPr>
              <a:t>mental </a:t>
            </a:r>
            <a:r>
              <a:rPr lang="en-US" sz="2800" dirty="0">
                <a:latin typeface="Arial" pitchFamily="34" charset="0"/>
                <a:cs typeface="Arial" pitchFamily="34" charset="0"/>
              </a:rPr>
              <a:t>capabilities, </a:t>
            </a:r>
            <a:endParaRPr lang="ru-RU" sz="2800" dirty="0" smtClean="0">
              <a:latin typeface="Arial" pitchFamily="34" charset="0"/>
              <a:cs typeface="Arial" pitchFamily="34" charset="0"/>
            </a:endParaRPr>
          </a:p>
          <a:p>
            <a:pPr marL="0" indent="0">
              <a:lnSpc>
                <a:spcPct val="90000"/>
              </a:lnSpc>
              <a:buNone/>
            </a:pPr>
            <a:r>
              <a:rPr lang="ru-RU" sz="2800" dirty="0" smtClean="0">
                <a:latin typeface="Arial" pitchFamily="34" charset="0"/>
                <a:cs typeface="Arial" pitchFamily="34" charset="0"/>
              </a:rPr>
              <a:t>   </a:t>
            </a:r>
            <a:r>
              <a:rPr lang="en-US" sz="2800" dirty="0" smtClean="0">
                <a:latin typeface="Arial" pitchFamily="34" charset="0"/>
                <a:cs typeface="Arial" pitchFamily="34" charset="0"/>
              </a:rPr>
              <a:t>and </a:t>
            </a:r>
            <a:r>
              <a:rPr lang="en-US" sz="2800" dirty="0">
                <a:latin typeface="Arial" pitchFamily="34" charset="0"/>
                <a:cs typeface="Arial" pitchFamily="34" charset="0"/>
              </a:rPr>
              <a:t>instincts of primitive man </a:t>
            </a:r>
          </a:p>
          <a:p>
            <a:endParaRPr lang="ru-RU" sz="2800" dirty="0"/>
          </a:p>
        </p:txBody>
      </p:sp>
      <p:pic>
        <p:nvPicPr>
          <p:cNvPr id="14" name="Picture 5" descr="61B9F-pithecanthrop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996952"/>
            <a:ext cx="21336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543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Lombroso’s Theory</a:t>
            </a:r>
            <a:endParaRPr lang="ru-RU" dirty="0"/>
          </a:p>
        </p:txBody>
      </p:sp>
      <p:sp>
        <p:nvSpPr>
          <p:cNvPr id="3" name="Объект 2"/>
          <p:cNvSpPr>
            <a:spLocks noGrp="1"/>
          </p:cNvSpPr>
          <p:nvPr>
            <p:ph idx="1"/>
          </p:nvPr>
        </p:nvSpPr>
        <p:spPr>
          <a:xfrm>
            <a:off x="3779912" y="620688"/>
            <a:ext cx="4965590" cy="5204048"/>
          </a:xfrm>
        </p:spPr>
        <p:txBody>
          <a:bodyPr>
            <a:normAutofit/>
          </a:bodyPr>
          <a:lstStyle/>
          <a:p>
            <a:r>
              <a:rPr lang="en-US" dirty="0">
                <a:latin typeface="Arial" pitchFamily="34" charset="0"/>
                <a:cs typeface="Arial" pitchFamily="34" charset="0"/>
              </a:rPr>
              <a:t>Observed the physical characteristics of Italian prisoners and compared them to Italian </a:t>
            </a:r>
            <a:r>
              <a:rPr lang="en-US" dirty="0" smtClean="0">
                <a:latin typeface="Arial" pitchFamily="34" charset="0"/>
                <a:cs typeface="Arial" pitchFamily="34" charset="0"/>
              </a:rPr>
              <a:t>soldiers</a:t>
            </a:r>
            <a:endParaRPr lang="ru-RU"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a:p>
            <a:r>
              <a:rPr lang="en-US" dirty="0">
                <a:latin typeface="Arial" pitchFamily="34" charset="0"/>
                <a:cs typeface="Arial" pitchFamily="34" charset="0"/>
              </a:rPr>
              <a:t>Concluded that criminals were </a:t>
            </a:r>
            <a:r>
              <a:rPr lang="en-US" b="1" dirty="0">
                <a:latin typeface="Arial" pitchFamily="34" charset="0"/>
                <a:cs typeface="Arial" pitchFamily="34" charset="0"/>
              </a:rPr>
              <a:t>physically </a:t>
            </a:r>
            <a:r>
              <a:rPr lang="en-US" b="1" dirty="0" smtClean="0">
                <a:latin typeface="Arial" pitchFamily="34" charset="0"/>
                <a:cs typeface="Arial" pitchFamily="34" charset="0"/>
              </a:rPr>
              <a:t>different</a:t>
            </a:r>
            <a:endParaRPr lang="ru-RU" b="1"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a:p>
            <a:r>
              <a:rPr lang="en-US" dirty="0">
                <a:latin typeface="Arial" pitchFamily="34" charset="0"/>
                <a:cs typeface="Arial" pitchFamily="34" charset="0"/>
              </a:rPr>
              <a:t>Lombroso presented a long </a:t>
            </a:r>
            <a:r>
              <a:rPr lang="en-US" b="1" u="sng" dirty="0">
                <a:latin typeface="Arial" pitchFamily="34" charset="0"/>
                <a:cs typeface="Arial" pitchFamily="34" charset="0"/>
              </a:rPr>
              <a:t>list</a:t>
            </a:r>
            <a:r>
              <a:rPr lang="en-US" dirty="0">
                <a:latin typeface="Arial" pitchFamily="34" charset="0"/>
                <a:cs typeface="Arial" pitchFamily="34" charset="0"/>
              </a:rPr>
              <a:t> of physical characteristics used to identify criminals </a:t>
            </a:r>
          </a:p>
          <a:p>
            <a:endParaRPr lang="ru-RU" dirty="0"/>
          </a:p>
        </p:txBody>
      </p:sp>
      <p:pic>
        <p:nvPicPr>
          <p:cNvPr id="5" name="Picture 4" descr="Gal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294452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08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7084814CD35F9E4FB9BEF72EB4339178" ma:contentTypeVersion="0" ma:contentTypeDescription="Создание документа." ma:contentTypeScope="" ma:versionID="39a715d14aaaf50f8ecea1512668234f">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445412-3FC8-4565-91AA-9C7730EEFE16}"/>
</file>

<file path=customXml/itemProps2.xml><?xml version="1.0" encoding="utf-8"?>
<ds:datastoreItem xmlns:ds="http://schemas.openxmlformats.org/officeDocument/2006/customXml" ds:itemID="{2FB1DADE-0DC2-409D-BEAF-B840A043040B}"/>
</file>

<file path=customXml/itemProps3.xml><?xml version="1.0" encoding="utf-8"?>
<ds:datastoreItem xmlns:ds="http://schemas.openxmlformats.org/officeDocument/2006/customXml" ds:itemID="{F2D4D3CD-5603-4DD5-8A6C-F5FA16FB80B3}"/>
</file>

<file path=docProps/app.xml><?xml version="1.0" encoding="utf-8"?>
<Properties xmlns="http://schemas.openxmlformats.org/officeDocument/2006/extended-properties" xmlns:vt="http://schemas.openxmlformats.org/officeDocument/2006/docPropsVTypes">
  <Template>Newsprint</Template>
  <TotalTime>117</TotalTime>
  <Words>929</Words>
  <Application>Microsoft Office PowerPoint</Application>
  <PresentationFormat>Экран (4:3)</PresentationFormat>
  <Paragraphs>126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NewsPrint</vt:lpstr>
      <vt:lpstr>Cesare Lombroso  and his theory</vt:lpstr>
      <vt:lpstr>Презентация PowerPoint</vt:lpstr>
      <vt:lpstr>Презентация PowerPoint</vt:lpstr>
      <vt:lpstr>Презентация PowerPoint</vt:lpstr>
      <vt:lpstr>Презентация PowerPoint</vt:lpstr>
      <vt:lpstr>Later was founded Lombroso’s Museum (Museum of Criminal Anthropology), which had been allocated more exhibition space by the University of Turin, and it accorded scientific status.  </vt:lpstr>
      <vt:lpstr>Презентация PowerPoint</vt:lpstr>
      <vt:lpstr>Lombroso’s Theory </vt:lpstr>
      <vt:lpstr>Lombroso’s Theory</vt:lpstr>
      <vt:lpstr>Презентация PowerPoint</vt:lpstr>
      <vt:lpstr>Презентация PowerPoint</vt:lpstr>
      <vt:lpstr>Презентация PowerPoint</vt:lpstr>
      <vt:lpstr>Tattoos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Cesare Lombroso  and his theory</dc:title>
  <dc:creator>User</dc:creator>
  <cp:lastModifiedBy>Администратор</cp:lastModifiedBy>
  <cp:revision>15</cp:revision>
  <dcterms:created xsi:type="dcterms:W3CDTF">2013-10-24T18:21:14Z</dcterms:created>
  <dcterms:modified xsi:type="dcterms:W3CDTF">2013-10-25T07:23:16Z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0x0101007084814CD35F9E4FB9BEF72EB4339178</vt:lpwstr>
  </property>
</Properties>
</file>